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2540000" y="1676400"/>
            <a:ext cx="9245600" cy="2116138"/>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en-US" altLang="en-US" noProof="0" smtClean="0"/>
              <a:t>Click to edit Master title style</a:t>
            </a:r>
          </a:p>
        </p:txBody>
      </p:sp>
      <p:sp>
        <p:nvSpPr>
          <p:cNvPr id="4099" name="Rectangle 3"/>
          <p:cNvSpPr>
            <a:spLocks noGrp="1" noChangeArrowheads="1"/>
          </p:cNvSpPr>
          <p:nvPr>
            <p:ph type="subTitle" sz="quarter" idx="1"/>
          </p:nvPr>
        </p:nvSpPr>
        <p:spPr>
          <a:xfrm>
            <a:off x="2548467" y="3968750"/>
            <a:ext cx="8534400" cy="1752600"/>
          </a:xfrm>
        </p:spPr>
        <p:txBody>
          <a:bodyPr/>
          <a:lstStyle>
            <a:lvl1pPr marL="0" indent="0">
              <a:buFont typeface="Symbol" panose="05050102010706020507" pitchFamily="18" charset="2"/>
              <a:buNone/>
              <a:defRPr/>
            </a:lvl1pPr>
          </a:lstStyle>
          <a:p>
            <a:pPr lvl="0"/>
            <a:r>
              <a:rPr lang="en-US" altLang="en-US" noProof="0" smtClean="0"/>
              <a:t>Click to edit Master subtitle style</a:t>
            </a:r>
          </a:p>
        </p:txBody>
      </p:sp>
      <p:sp>
        <p:nvSpPr>
          <p:cNvPr id="4" name="Rectangle 4"/>
          <p:cNvSpPr>
            <a:spLocks noGrp="1" noChangeArrowheads="1"/>
          </p:cNvSpPr>
          <p:nvPr>
            <p:ph type="dt" sz="quarter" idx="10"/>
          </p:nvPr>
        </p:nvSpPr>
        <p:spPr>
          <a:xfrm>
            <a:off x="2438400" y="6400800"/>
            <a:ext cx="2540000" cy="457200"/>
          </a:xfrm>
          <a:prstGeom prst="rect">
            <a:avLst/>
          </a:prstGeom>
          <a:extLst>
            <a:ext uri="{909E8E84-426E-40DD-AFC4-6F175D3DCCD1}">
              <a14:hiddenFill xmlns:a14="http://schemas.microsoft.com/office/drawing/2010/main">
                <a:solidFill>
                  <a:schemeClr val="accent1"/>
                </a:solidFill>
              </a14:hiddenFill>
            </a:ext>
          </a:extLst>
        </p:spPr>
        <p:txBody>
          <a:bodyPr/>
          <a:lstStyle>
            <a:lvl1pPr eaLnBrk="1" hangingPunct="1">
              <a:defRPr b="0">
                <a:solidFill>
                  <a:schemeClr val="tx1"/>
                </a:solidFill>
                <a:latin typeface="Times New Roman" panose="02020603050405020304" pitchFamily="18" charset="0"/>
              </a:defRPr>
            </a:lvl1pPr>
          </a:lstStyle>
          <a:p>
            <a:pPr>
              <a:defRPr/>
            </a:pPr>
            <a:endParaRPr lang="en-US" altLang="en-US"/>
          </a:p>
        </p:txBody>
      </p:sp>
      <p:sp>
        <p:nvSpPr>
          <p:cNvPr id="5" name="Rectangle 5"/>
          <p:cNvSpPr>
            <a:spLocks noGrp="1" noChangeArrowheads="1"/>
          </p:cNvSpPr>
          <p:nvPr>
            <p:ph type="ftr" sz="quarter" idx="11"/>
          </p:nvPr>
        </p:nvSpPr>
        <p:spPr>
          <a:xfrm>
            <a:off x="5283200" y="6400800"/>
            <a:ext cx="3860800" cy="457200"/>
          </a:xfrm>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9550400" y="6264275"/>
            <a:ext cx="2540000" cy="457200"/>
          </a:xfrm>
          <a:prstGeom prst="rect">
            <a:avLst/>
          </a:prstGeom>
        </p:spPr>
        <p:txBody>
          <a:bodyPr/>
          <a:lstStyle>
            <a:lvl1pPr eaLnBrk="1" hangingPunct="1">
              <a:defRPr sz="1400">
                <a:latin typeface="Times New Roman" panose="02020603050405020304" pitchFamily="18" charset="0"/>
              </a:defRPr>
            </a:lvl1pPr>
          </a:lstStyle>
          <a:p>
            <a:pPr>
              <a:defRPr/>
            </a:pPr>
            <a:fld id="{A785FB57-78CE-4D18-BD92-F8FC941AE4CE}" type="slidenum">
              <a:rPr lang="en-US" altLang="en-US"/>
              <a:pPr>
                <a:defRPr/>
              </a:pPr>
              <a:t>‹#›</a:t>
            </a:fld>
            <a:endParaRPr lang="en-US" altLang="en-US"/>
          </a:p>
        </p:txBody>
      </p:sp>
    </p:spTree>
    <p:extLst>
      <p:ext uri="{BB962C8B-B14F-4D97-AF65-F5344CB8AC3E}">
        <p14:creationId xmlns:p14="http://schemas.microsoft.com/office/powerpoint/2010/main" val="361322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6" name="Footer Placeholder 5"/>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92B9D08B-FBF0-46E0-B01D-183D415AAE69}" type="slidenum">
              <a:rPr lang="en-US" altLang="en-US"/>
              <a:pPr>
                <a:defRPr/>
              </a:pPr>
              <a:t>‹#›</a:t>
            </a:fld>
            <a:endParaRPr lang="en-US" altLang="en-US"/>
          </a:p>
        </p:txBody>
      </p:sp>
    </p:spTree>
    <p:extLst>
      <p:ext uri="{BB962C8B-B14F-4D97-AF65-F5344CB8AC3E}">
        <p14:creationId xmlns:p14="http://schemas.microsoft.com/office/powerpoint/2010/main" val="137201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5" name="Footer Placeholder 4"/>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E65EF10E-380F-422A-9AA3-781ACA57DBEB}" type="slidenum">
              <a:rPr lang="en-US" altLang="en-US"/>
              <a:pPr>
                <a:defRPr/>
              </a:pPr>
              <a:t>‹#›</a:t>
            </a:fld>
            <a:endParaRPr lang="en-US" altLang="en-US"/>
          </a:p>
        </p:txBody>
      </p:sp>
    </p:spTree>
    <p:extLst>
      <p:ext uri="{BB962C8B-B14F-4D97-AF65-F5344CB8AC3E}">
        <p14:creationId xmlns:p14="http://schemas.microsoft.com/office/powerpoint/2010/main" val="736619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3000" y="355600"/>
            <a:ext cx="259926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5200" y="355600"/>
            <a:ext cx="75946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5" name="Footer Placeholder 4"/>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25F4C41F-1850-41B1-B082-075FF11F3F6D}" type="slidenum">
              <a:rPr lang="en-US" altLang="en-US"/>
              <a:pPr>
                <a:defRPr/>
              </a:pPr>
              <a:t>‹#›</a:t>
            </a:fld>
            <a:endParaRPr lang="en-US" altLang="en-US"/>
          </a:p>
        </p:txBody>
      </p:sp>
    </p:spTree>
    <p:extLst>
      <p:ext uri="{BB962C8B-B14F-4D97-AF65-F5344CB8AC3E}">
        <p14:creationId xmlns:p14="http://schemas.microsoft.com/office/powerpoint/2010/main" val="328533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a:xfrm>
            <a:off x="3835400" y="6165851"/>
            <a:ext cx="5334000" cy="703263"/>
          </a:xfrm>
        </p:spPr>
        <p:txBody>
          <a:bodyPr/>
          <a:lstStyle>
            <a:lvl1pPr>
              <a:defRPr/>
            </a:lvl1pPr>
          </a:lstStyle>
          <a:p>
            <a:pPr>
              <a:defRPr/>
            </a:pPr>
            <a:endParaRPr lang="en-US" altLang="en-US"/>
          </a:p>
        </p:txBody>
      </p:sp>
      <p:sp>
        <p:nvSpPr>
          <p:cNvPr id="5" name="Slide Number Placeholder 5"/>
          <p:cNvSpPr>
            <a:spLocks noGrp="1"/>
          </p:cNvSpPr>
          <p:nvPr>
            <p:ph type="sldNum" sz="quarter" idx="11"/>
          </p:nvPr>
        </p:nvSpPr>
        <p:spPr>
          <a:xfrm>
            <a:off x="9550400" y="6264275"/>
            <a:ext cx="2540000" cy="457200"/>
          </a:xfrm>
          <a:prstGeom prst="rect">
            <a:avLst/>
          </a:prstGeom>
        </p:spPr>
        <p:txBody>
          <a:bodyPr/>
          <a:lstStyle>
            <a:lvl1pPr eaLnBrk="1" hangingPunct="1">
              <a:defRPr/>
            </a:lvl1pPr>
          </a:lstStyle>
          <a:p>
            <a:pPr>
              <a:defRPr/>
            </a:pPr>
            <a:fld id="{2C4DD637-14B5-4E04-8B14-6BADF9CF789F}" type="slidenum">
              <a:rPr lang="en-US" altLang="en-US"/>
              <a:pPr>
                <a:defRPr/>
              </a:pPr>
              <a:t>‹#›</a:t>
            </a:fld>
            <a:endParaRPr lang="en-US" altLang="en-US" dirty="0"/>
          </a:p>
        </p:txBody>
      </p:sp>
    </p:spTree>
    <p:extLst>
      <p:ext uri="{BB962C8B-B14F-4D97-AF65-F5344CB8AC3E}">
        <p14:creationId xmlns:p14="http://schemas.microsoft.com/office/powerpoint/2010/main" val="192051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4" name="Footer Placeholder 3"/>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A0A5EA75-D01C-4DE2-8236-C5F0D3F153B2}" type="slidenum">
              <a:rPr lang="en-US" altLang="en-US"/>
              <a:pPr>
                <a:defRPr/>
              </a:pPr>
              <a:t>‹#›</a:t>
            </a:fld>
            <a:endParaRPr lang="en-US" altLang="en-US"/>
          </a:p>
        </p:txBody>
      </p:sp>
    </p:spTree>
    <p:extLst>
      <p:ext uri="{BB962C8B-B14F-4D97-AF65-F5344CB8AC3E}">
        <p14:creationId xmlns:p14="http://schemas.microsoft.com/office/powerpoint/2010/main" val="66268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5" name="Footer Placeholder 4"/>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06ADC18E-2A88-4B06-9A63-77D386BA6EBD}" type="slidenum">
              <a:rPr lang="en-US" altLang="en-US"/>
              <a:pPr>
                <a:defRPr/>
              </a:pPr>
              <a:t>‹#›</a:t>
            </a:fld>
            <a:endParaRPr lang="en-US" altLang="en-US"/>
          </a:p>
        </p:txBody>
      </p:sp>
    </p:spTree>
    <p:extLst>
      <p:ext uri="{BB962C8B-B14F-4D97-AF65-F5344CB8AC3E}">
        <p14:creationId xmlns:p14="http://schemas.microsoft.com/office/powerpoint/2010/main" val="807345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9067" y="1574800"/>
            <a:ext cx="508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82267" y="1574800"/>
            <a:ext cx="508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6" name="Footer Placeholder 5"/>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EF5C666B-C1D0-449F-B59C-3C4F5E0F8082}" type="slidenum">
              <a:rPr lang="en-US" altLang="en-US"/>
              <a:pPr>
                <a:defRPr/>
              </a:pPr>
              <a:t>‹#›</a:t>
            </a:fld>
            <a:endParaRPr lang="en-US" altLang="en-US"/>
          </a:p>
        </p:txBody>
      </p:sp>
    </p:spTree>
    <p:extLst>
      <p:ext uri="{BB962C8B-B14F-4D97-AF65-F5344CB8AC3E}">
        <p14:creationId xmlns:p14="http://schemas.microsoft.com/office/powerpoint/2010/main" val="4079641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8" name="Footer Placeholder 7"/>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E7330337-2F01-4CB7-BC49-99213E2C21D9}" type="slidenum">
              <a:rPr lang="en-US" altLang="en-US"/>
              <a:pPr>
                <a:defRPr/>
              </a:pPr>
              <a:t>‹#›</a:t>
            </a:fld>
            <a:endParaRPr lang="en-US" altLang="en-US"/>
          </a:p>
        </p:txBody>
      </p:sp>
    </p:spTree>
    <p:extLst>
      <p:ext uri="{BB962C8B-B14F-4D97-AF65-F5344CB8AC3E}">
        <p14:creationId xmlns:p14="http://schemas.microsoft.com/office/powerpoint/2010/main" val="4003489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4" name="Footer Placeholder 3"/>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1536C528-DA6D-429F-B89B-075041B31832}" type="slidenum">
              <a:rPr lang="en-US" altLang="en-US"/>
              <a:pPr>
                <a:defRPr/>
              </a:pPr>
              <a:t>‹#›</a:t>
            </a:fld>
            <a:endParaRPr lang="en-US" altLang="en-US"/>
          </a:p>
        </p:txBody>
      </p:sp>
    </p:spTree>
    <p:extLst>
      <p:ext uri="{BB962C8B-B14F-4D97-AF65-F5344CB8AC3E}">
        <p14:creationId xmlns:p14="http://schemas.microsoft.com/office/powerpoint/2010/main" val="374010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3" name="Footer Placeholder 2"/>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ACD377EB-8B28-46B2-AC7B-66BB9D1761B5}" type="slidenum">
              <a:rPr lang="en-US" altLang="en-US"/>
              <a:pPr>
                <a:defRPr/>
              </a:pPr>
              <a:t>‹#›</a:t>
            </a:fld>
            <a:endParaRPr lang="en-US" altLang="en-US"/>
          </a:p>
        </p:txBody>
      </p:sp>
    </p:spTree>
    <p:extLst>
      <p:ext uri="{BB962C8B-B14F-4D97-AF65-F5344CB8AC3E}">
        <p14:creationId xmlns:p14="http://schemas.microsoft.com/office/powerpoint/2010/main" val="191492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524000" y="6356350"/>
            <a:ext cx="1524000" cy="273050"/>
          </a:xfrm>
          <a:prstGeom prst="rect">
            <a:avLst/>
          </a:prstGeom>
        </p:spPr>
        <p:txBody>
          <a:bodyPr/>
          <a:lstStyle>
            <a:lvl1pPr eaLnBrk="1" hangingPunct="1">
              <a:defRPr/>
            </a:lvl1pPr>
          </a:lstStyle>
          <a:p>
            <a:pPr>
              <a:defRPr/>
            </a:pPr>
            <a:r>
              <a:rPr lang="en-US" altLang="en-US"/>
              <a:t>MHG </a:t>
            </a:r>
            <a:r>
              <a:rPr lang="en-US" altLang="en-US">
                <a:solidFill>
                  <a:srgbClr val="000000"/>
                </a:solidFill>
              </a:rPr>
              <a:t>/</a:t>
            </a:r>
            <a:r>
              <a:rPr lang="en-US" altLang="en-US">
                <a:latin typeface="Times New Roman" panose="02020603050405020304" pitchFamily="18" charset="0"/>
              </a:rPr>
              <a:t> </a:t>
            </a:r>
            <a:r>
              <a:rPr lang="en-US" altLang="en-US" i="1">
                <a:solidFill>
                  <a:schemeClr val="accent1"/>
                </a:solidFill>
              </a:rPr>
              <a:t>VTA</a:t>
            </a:r>
          </a:p>
        </p:txBody>
      </p:sp>
      <p:sp>
        <p:nvSpPr>
          <p:cNvPr id="6" name="Footer Placeholder 5"/>
          <p:cNvSpPr>
            <a:spLocks noGrp="1"/>
          </p:cNvSpPr>
          <p:nvPr>
            <p:ph type="ftr" sz="quarter" idx="11"/>
          </p:nvPr>
        </p:nvSpPr>
        <p:spPr>
          <a:xfrm>
            <a:off x="3835400" y="6154738"/>
            <a:ext cx="5334000" cy="703262"/>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9550400" y="6264275"/>
            <a:ext cx="2540000" cy="457200"/>
          </a:xfrm>
          <a:prstGeom prst="rect">
            <a:avLst/>
          </a:prstGeom>
        </p:spPr>
        <p:txBody>
          <a:bodyPr/>
          <a:lstStyle>
            <a:lvl1pPr eaLnBrk="1" hangingPunct="1">
              <a:defRPr/>
            </a:lvl1pPr>
          </a:lstStyle>
          <a:p>
            <a:pPr>
              <a:defRPr/>
            </a:pPr>
            <a:fld id="{C3F81FFD-5D6B-4F03-8041-2BF6EC9086E6}" type="slidenum">
              <a:rPr lang="en-US" altLang="en-US"/>
              <a:pPr>
                <a:defRPr/>
              </a:pPr>
              <a:t>‹#›</a:t>
            </a:fld>
            <a:endParaRPr lang="en-US" altLang="en-US"/>
          </a:p>
        </p:txBody>
      </p:sp>
    </p:spTree>
    <p:extLst>
      <p:ext uri="{BB962C8B-B14F-4D97-AF65-F5344CB8AC3E}">
        <p14:creationId xmlns:p14="http://schemas.microsoft.com/office/powerpoint/2010/main" val="174719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65200" y="355600"/>
            <a:ext cx="10363200" cy="1206500"/>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99067" y="1574800"/>
            <a:ext cx="10363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Footer Placeholder 1"/>
          <p:cNvSpPr>
            <a:spLocks noGrp="1"/>
          </p:cNvSpPr>
          <p:nvPr>
            <p:ph type="ftr" sz="quarter" idx="3"/>
          </p:nvPr>
        </p:nvSpPr>
        <p:spPr>
          <a:xfrm>
            <a:off x="8940800" y="12619039"/>
            <a:ext cx="41148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pic>
        <p:nvPicPr>
          <p:cNvPr id="1029" name="Picture 9" descr="vta3-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673600" y="6162676"/>
            <a:ext cx="40640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3701172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kern="1200">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panose="020B0604020202020204" pitchFamily="34" charset="0"/>
        </a:defRPr>
      </a:lvl2pPr>
      <a:lvl3pPr algn="ctr" rtl="0" eaLnBrk="0" fontAlgn="base" hangingPunct="0">
        <a:spcBef>
          <a:spcPct val="0"/>
        </a:spcBef>
        <a:spcAft>
          <a:spcPct val="0"/>
        </a:spcAft>
        <a:defRPr sz="3200" b="1">
          <a:solidFill>
            <a:schemeClr val="tx2"/>
          </a:solidFill>
          <a:latin typeface="Arial" panose="020B0604020202020204" pitchFamily="34" charset="0"/>
        </a:defRPr>
      </a:lvl3pPr>
      <a:lvl4pPr algn="ctr" rtl="0" eaLnBrk="0" fontAlgn="base" hangingPunct="0">
        <a:spcBef>
          <a:spcPct val="0"/>
        </a:spcBef>
        <a:spcAft>
          <a:spcPct val="0"/>
        </a:spcAft>
        <a:defRPr sz="3200" b="1">
          <a:solidFill>
            <a:schemeClr val="tx2"/>
          </a:solidFill>
          <a:latin typeface="Arial" panose="020B0604020202020204" pitchFamily="34" charset="0"/>
        </a:defRPr>
      </a:lvl4pPr>
      <a:lvl5pPr algn="ctr" rtl="0" eaLnBrk="0" fontAlgn="base" hangingPunct="0">
        <a:spcBef>
          <a:spcPct val="0"/>
        </a:spcBef>
        <a:spcAft>
          <a:spcPct val="0"/>
        </a:spcAft>
        <a:defRPr sz="3200" b="1">
          <a:solidFill>
            <a:schemeClr val="tx2"/>
          </a:solidFill>
          <a:latin typeface="Arial" panose="020B0604020202020204" pitchFamily="34" charset="0"/>
        </a:defRPr>
      </a:lvl5pPr>
      <a:lvl6pPr marL="457200" algn="ctr" rtl="0" fontAlgn="base">
        <a:spcBef>
          <a:spcPct val="0"/>
        </a:spcBef>
        <a:spcAft>
          <a:spcPct val="0"/>
        </a:spcAft>
        <a:defRPr sz="3200" b="1">
          <a:solidFill>
            <a:schemeClr val="tx2"/>
          </a:solidFill>
          <a:latin typeface="Arial" panose="020B0604020202020204" pitchFamily="34" charset="0"/>
        </a:defRPr>
      </a:lvl6pPr>
      <a:lvl7pPr marL="914400" algn="ctr" rtl="0" fontAlgn="base">
        <a:spcBef>
          <a:spcPct val="0"/>
        </a:spcBef>
        <a:spcAft>
          <a:spcPct val="0"/>
        </a:spcAft>
        <a:defRPr sz="3200" b="1">
          <a:solidFill>
            <a:schemeClr val="tx2"/>
          </a:solidFill>
          <a:latin typeface="Arial" panose="020B0604020202020204" pitchFamily="34" charset="0"/>
        </a:defRPr>
      </a:lvl7pPr>
      <a:lvl8pPr marL="1371600" algn="ctr" rtl="0" fontAlgn="base">
        <a:spcBef>
          <a:spcPct val="0"/>
        </a:spcBef>
        <a:spcAft>
          <a:spcPct val="0"/>
        </a:spcAft>
        <a:defRPr sz="3200" b="1">
          <a:solidFill>
            <a:schemeClr val="tx2"/>
          </a:solidFill>
          <a:latin typeface="Arial" panose="020B0604020202020204" pitchFamily="34" charset="0"/>
        </a:defRPr>
      </a:lvl8pPr>
      <a:lvl9pPr marL="1828800" algn="ctr" rtl="0" fontAlgn="base">
        <a:spcBef>
          <a:spcPct val="0"/>
        </a:spcBef>
        <a:spcAft>
          <a:spcPct val="0"/>
        </a:spcAft>
        <a:defRPr sz="32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90000"/>
        <a:buFont typeface="Symbol" panose="05050102010706020507" pitchFamily="18" charset="2"/>
        <a:buChar char="¨"/>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2255838" y="1981200"/>
            <a:ext cx="7772400" cy="1206500"/>
          </a:xfrm>
        </p:spPr>
        <p:txBody>
          <a:bodyPr/>
          <a:lstStyle/>
          <a:p>
            <a:pPr eaLnBrk="1" hangingPunct="1"/>
            <a:r>
              <a:rPr lang="en-US" altLang="en-US" sz="3600"/>
              <a:t>Getting Started with </a:t>
            </a:r>
            <a:r>
              <a:rPr lang="en-US" altLang="en-US" sz="3600">
                <a:latin typeface="Verdana" panose="020B0604030504040204" pitchFamily="34" charset="0"/>
                <a:ea typeface="Verdana" panose="020B0604030504040204" pitchFamily="34" charset="0"/>
                <a:cs typeface="Verdana" panose="020B0604030504040204" pitchFamily="34" charset="0"/>
              </a:rPr>
              <a:t>IoT</a:t>
            </a:r>
          </a:p>
        </p:txBody>
      </p:sp>
      <p:sp>
        <p:nvSpPr>
          <p:cNvPr id="16387" name="Rectangle 1027"/>
          <p:cNvSpPr>
            <a:spLocks noGrp="1" noChangeArrowheads="1"/>
          </p:cNvSpPr>
          <p:nvPr>
            <p:ph type="body" idx="1"/>
          </p:nvPr>
        </p:nvSpPr>
        <p:spPr>
          <a:xfrm>
            <a:off x="2286000" y="3365500"/>
            <a:ext cx="7772400" cy="2654300"/>
          </a:xfrm>
        </p:spPr>
        <p:txBody>
          <a:bodyPr/>
          <a:lstStyle/>
          <a:p>
            <a:pPr marL="0" indent="0" eaLnBrk="1" hangingPunct="1">
              <a:buNone/>
            </a:pPr>
            <a:r>
              <a:rPr lang="en-US" altLang="en-US" sz="2400"/>
              <a:t>Lou Rives</a:t>
            </a:r>
          </a:p>
          <a:p>
            <a:pPr marL="0" indent="0" eaLnBrk="1" hangingPunct="1">
              <a:buNone/>
            </a:pPr>
            <a:endParaRPr lang="en-US" altLang="en-US" sz="2400"/>
          </a:p>
          <a:p>
            <a:pPr marL="0" indent="0" eaLnBrk="1" hangingPunct="1">
              <a:buNone/>
            </a:pPr>
            <a:r>
              <a:rPr lang="en-US" altLang="en-US" sz="2400"/>
              <a:t>President of Versa Tech Automation</a:t>
            </a:r>
          </a:p>
          <a:p>
            <a:pPr marL="0" indent="0" eaLnBrk="1" hangingPunct="1">
              <a:buNone/>
            </a:pPr>
            <a:endParaRPr lang="en-US" altLang="en-US" sz="2400"/>
          </a:p>
          <a:p>
            <a:pPr marL="0" indent="0" eaLnBrk="1" hangingPunct="1">
              <a:buNone/>
            </a:pPr>
            <a:endParaRPr lang="en-US" altLang="en-US" sz="2400"/>
          </a:p>
          <a:p>
            <a:pPr marL="0" indent="0" eaLnBrk="1" hangingPunct="1">
              <a:buNone/>
            </a:pPr>
            <a:r>
              <a:rPr lang="en-US" altLang="en-US" sz="2000"/>
              <a:t>Sept 28, 2018</a:t>
            </a:r>
          </a:p>
          <a:p>
            <a:pPr marL="0" indent="0" eaLnBrk="1" hangingPunct="1">
              <a:buNone/>
            </a:pPr>
            <a:endParaRPr lang="en-US" altLang="en-US" sz="2400"/>
          </a:p>
        </p:txBody>
      </p:sp>
      <p:sp>
        <p:nvSpPr>
          <p:cNvPr id="16388"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CDC1485B-3336-4086-A438-6389ADC1A093}" type="slidenum">
              <a:rPr lang="en-US" altLang="en-US" sz="2400" b="0">
                <a:solidFill>
                  <a:srgbClr val="FFFFFF"/>
                </a:solidFill>
              </a:rPr>
              <a:pPr fontAlgn="base">
                <a:spcBef>
                  <a:spcPct val="0"/>
                </a:spcBef>
                <a:spcAft>
                  <a:spcPct val="0"/>
                </a:spcAft>
                <a:buClrTx/>
                <a:buSzTx/>
                <a:buNone/>
                <a:defRPr/>
              </a:pPr>
              <a:t>1</a:t>
            </a:fld>
            <a:endParaRPr lang="en-US" altLang="en-US" sz="2400" b="0">
              <a:solidFill>
                <a:srgbClr val="FFFFFF"/>
              </a:solidFill>
            </a:endParaRPr>
          </a:p>
        </p:txBody>
      </p:sp>
    </p:spTree>
    <p:extLst>
      <p:ext uri="{BB962C8B-B14F-4D97-AF65-F5344CB8AC3E}">
        <p14:creationId xmlns:p14="http://schemas.microsoft.com/office/powerpoint/2010/main" val="3491739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2247900" y="355600"/>
            <a:ext cx="7772400" cy="863600"/>
          </a:xfrm>
        </p:spPr>
        <p:txBody>
          <a:bodyPr/>
          <a:lstStyle/>
          <a:p>
            <a:pPr eaLnBrk="1" hangingPunct="1"/>
            <a:r>
              <a:rPr lang="en-US" altLang="en-US" sz="3600" dirty="0" err="1">
                <a:latin typeface="Verdana" panose="020B0604030504040204" pitchFamily="34" charset="0"/>
                <a:ea typeface="Verdana" panose="020B0604030504040204" pitchFamily="34" charset="0"/>
                <a:cs typeface="Verdana" panose="020B0604030504040204" pitchFamily="34" charset="0"/>
              </a:rPr>
              <a:t>IoT</a:t>
            </a:r>
            <a:r>
              <a:rPr lang="en-US" altLang="en-US" sz="3600" dirty="0">
                <a:latin typeface="Verdana" panose="020B0604030504040204" pitchFamily="34" charset="0"/>
                <a:ea typeface="Verdana" panose="020B0604030504040204" pitchFamily="34" charset="0"/>
                <a:cs typeface="Verdana" panose="020B0604030504040204" pitchFamily="34" charset="0"/>
              </a:rPr>
              <a:t>   Considerations </a:t>
            </a:r>
            <a:r>
              <a:rPr lang="en-US" altLang="en-US" sz="100" dirty="0">
                <a:solidFill>
                  <a:schemeClr val="bg1"/>
                </a:solidFill>
                <a:latin typeface="Verdana" panose="020B0604030504040204" pitchFamily="34" charset="0"/>
                <a:ea typeface="Verdana" panose="020B0604030504040204" pitchFamily="34" charset="0"/>
                <a:cs typeface="Verdana" panose="020B0604030504040204" pitchFamily="34" charset="0"/>
              </a:rPr>
              <a:t>1</a:t>
            </a:r>
            <a:endParaRPr lang="en-US" altLang="en-US" sz="100" dirty="0">
              <a:solidFill>
                <a:schemeClr val="bg1"/>
              </a:solidFill>
            </a:endParaRPr>
          </a:p>
        </p:txBody>
      </p:sp>
      <p:sp>
        <p:nvSpPr>
          <p:cNvPr id="32771" name="Rectangle 1027"/>
          <p:cNvSpPr>
            <a:spLocks noGrp="1" noChangeArrowheads="1"/>
          </p:cNvSpPr>
          <p:nvPr>
            <p:ph type="body" idx="1"/>
          </p:nvPr>
        </p:nvSpPr>
        <p:spPr>
          <a:xfrm>
            <a:off x="2247900" y="1219200"/>
            <a:ext cx="7772400" cy="4876800"/>
          </a:xfrm>
        </p:spPr>
        <p:txBody>
          <a:bodyPr/>
          <a:lstStyle/>
          <a:p>
            <a:pPr marL="0" indent="0" eaLnBrk="1" hangingPunct="1">
              <a:buNone/>
              <a:defRPr/>
            </a:pPr>
            <a:endParaRPr lang="en-US" sz="1000" dirty="0"/>
          </a:p>
          <a:p>
            <a:pPr eaLnBrk="1" hangingPunct="1">
              <a:defRPr/>
            </a:pPr>
            <a:r>
              <a:rPr lang="en-US" sz="2400" dirty="0"/>
              <a:t>Ethernet Networks for OT</a:t>
            </a:r>
          </a:p>
          <a:p>
            <a:pPr eaLnBrk="1" hangingPunct="1">
              <a:defRPr/>
            </a:pPr>
            <a:endParaRPr lang="en-US" sz="2000" dirty="0"/>
          </a:p>
          <a:p>
            <a:pPr eaLnBrk="1" hangingPunct="1">
              <a:defRPr/>
            </a:pPr>
            <a:r>
              <a:rPr lang="en-US" sz="2400" dirty="0"/>
              <a:t>Control Equipment – PLC, HMI, Sensors</a:t>
            </a:r>
          </a:p>
          <a:p>
            <a:pPr eaLnBrk="1" hangingPunct="1">
              <a:defRPr/>
            </a:pPr>
            <a:endParaRPr lang="en-US" sz="2000" dirty="0"/>
          </a:p>
          <a:p>
            <a:pPr eaLnBrk="1" hangingPunct="1">
              <a:defRPr/>
            </a:pPr>
            <a:r>
              <a:rPr lang="en-US" sz="2400" dirty="0"/>
              <a:t>OT Software is </a:t>
            </a:r>
            <a:r>
              <a:rPr lang="en-US" sz="2400" u="sng" dirty="0"/>
              <a:t>Server / Client </a:t>
            </a:r>
            <a:r>
              <a:rPr lang="en-US" sz="2400" dirty="0"/>
              <a:t>based</a:t>
            </a:r>
          </a:p>
          <a:p>
            <a:pPr eaLnBrk="1" hangingPunct="1">
              <a:defRPr/>
            </a:pPr>
            <a:endParaRPr lang="en-US" sz="2000" dirty="0"/>
          </a:p>
          <a:p>
            <a:pPr eaLnBrk="1" hangingPunct="1">
              <a:defRPr/>
            </a:pPr>
            <a:r>
              <a:rPr lang="en-US" sz="2400" dirty="0"/>
              <a:t>Educate your workforce</a:t>
            </a:r>
          </a:p>
          <a:p>
            <a:pPr marL="0" indent="0" eaLnBrk="1" hangingPunct="1">
              <a:buNone/>
              <a:defRPr/>
            </a:pPr>
            <a:endParaRPr lang="en-US" sz="2000" dirty="0"/>
          </a:p>
          <a:p>
            <a:pPr eaLnBrk="1" hangingPunct="1">
              <a:defRPr/>
            </a:pPr>
            <a:r>
              <a:rPr lang="en-US" sz="2400" dirty="0"/>
              <a:t>Engage Professional support</a:t>
            </a:r>
          </a:p>
          <a:p>
            <a:pPr eaLnBrk="1" hangingPunct="1">
              <a:defRPr/>
            </a:pPr>
            <a:endParaRPr lang="en-US" sz="2400" dirty="0"/>
          </a:p>
          <a:p>
            <a:pPr eaLnBrk="1" hangingPunct="1">
              <a:defRPr/>
            </a:pPr>
            <a:r>
              <a:rPr lang="en-US" sz="2400" dirty="0"/>
              <a:t>Security of Information – key importance</a:t>
            </a:r>
          </a:p>
          <a:p>
            <a:pPr eaLnBrk="1" hangingPunct="1">
              <a:defRPr/>
            </a:pPr>
            <a:endParaRPr lang="en-US" sz="1000" dirty="0"/>
          </a:p>
        </p:txBody>
      </p:sp>
      <p:sp>
        <p:nvSpPr>
          <p:cNvPr id="25604"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DD674854-4FC2-406A-AF27-E7ABA65A0F65}" type="slidenum">
              <a:rPr lang="en-US" altLang="en-US" sz="2400" b="0">
                <a:solidFill>
                  <a:srgbClr val="FFFFFF"/>
                </a:solidFill>
              </a:rPr>
              <a:pPr fontAlgn="base">
                <a:spcBef>
                  <a:spcPct val="0"/>
                </a:spcBef>
                <a:spcAft>
                  <a:spcPct val="0"/>
                </a:spcAft>
                <a:buClrTx/>
                <a:buSzTx/>
                <a:buNone/>
                <a:defRPr/>
              </a:pPr>
              <a:t>10</a:t>
            </a:fld>
            <a:endParaRPr lang="en-US" altLang="en-US" sz="2400" b="0">
              <a:solidFill>
                <a:srgbClr val="FFFFFF"/>
              </a:solidFill>
            </a:endParaRPr>
          </a:p>
        </p:txBody>
      </p:sp>
    </p:spTree>
    <p:extLst>
      <p:ext uri="{BB962C8B-B14F-4D97-AF65-F5344CB8AC3E}">
        <p14:creationId xmlns:p14="http://schemas.microsoft.com/office/powerpoint/2010/main" val="3071710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2247900" y="355600"/>
            <a:ext cx="7772400" cy="863600"/>
          </a:xfrm>
        </p:spPr>
        <p:txBody>
          <a:bodyPr/>
          <a:lstStyle/>
          <a:p>
            <a:pPr eaLnBrk="1" hangingPunct="1"/>
            <a:r>
              <a:rPr lang="en-US" altLang="en-US" sz="3600" dirty="0" err="1">
                <a:latin typeface="Verdana" panose="020B0604030504040204" pitchFamily="34" charset="0"/>
                <a:ea typeface="Verdana" panose="020B0604030504040204" pitchFamily="34" charset="0"/>
                <a:cs typeface="Verdana" panose="020B0604030504040204" pitchFamily="34" charset="0"/>
              </a:rPr>
              <a:t>IoT</a:t>
            </a:r>
            <a:r>
              <a:rPr lang="en-US" altLang="en-US" sz="3600" dirty="0">
                <a:latin typeface="Verdana" panose="020B0604030504040204" pitchFamily="34" charset="0"/>
                <a:ea typeface="Verdana" panose="020B0604030504040204" pitchFamily="34" charset="0"/>
                <a:cs typeface="Verdana" panose="020B0604030504040204" pitchFamily="34" charset="0"/>
              </a:rPr>
              <a:t>   Considerations </a:t>
            </a:r>
            <a:r>
              <a:rPr lang="en-US" altLang="en-US" sz="100" dirty="0">
                <a:solidFill>
                  <a:schemeClr val="bg1"/>
                </a:solidFill>
              </a:rPr>
              <a:t>2</a:t>
            </a:r>
          </a:p>
        </p:txBody>
      </p:sp>
      <p:sp>
        <p:nvSpPr>
          <p:cNvPr id="32771" name="Rectangle 1027"/>
          <p:cNvSpPr>
            <a:spLocks noGrp="1" noChangeArrowheads="1"/>
          </p:cNvSpPr>
          <p:nvPr>
            <p:ph type="body" idx="1"/>
          </p:nvPr>
        </p:nvSpPr>
        <p:spPr>
          <a:xfrm>
            <a:off x="1828800" y="1219200"/>
            <a:ext cx="8305800" cy="4800600"/>
          </a:xfrm>
        </p:spPr>
        <p:txBody>
          <a:bodyPr/>
          <a:lstStyle/>
          <a:p>
            <a:pPr marL="0" indent="0" eaLnBrk="1" hangingPunct="1">
              <a:buNone/>
              <a:defRPr/>
            </a:pPr>
            <a:endParaRPr lang="en-US" sz="800" dirty="0"/>
          </a:p>
          <a:p>
            <a:pPr eaLnBrk="1" hangingPunct="1">
              <a:defRPr/>
            </a:pPr>
            <a:r>
              <a:rPr lang="en-US" sz="2400" dirty="0"/>
              <a:t>Security of Information – </a:t>
            </a:r>
            <a:r>
              <a:rPr lang="en-US" sz="2400" i="1" dirty="0"/>
              <a:t>challenges</a:t>
            </a:r>
          </a:p>
          <a:p>
            <a:pPr eaLnBrk="1" hangingPunct="1">
              <a:defRPr/>
            </a:pPr>
            <a:endParaRPr lang="en-US" sz="1000" dirty="0"/>
          </a:p>
          <a:p>
            <a:pPr eaLnBrk="1" hangingPunct="1">
              <a:defRPr/>
            </a:pPr>
            <a:r>
              <a:rPr lang="en-US" sz="2400" dirty="0"/>
              <a:t>IT focus on rebooting systems to implement </a:t>
            </a:r>
            <a:r>
              <a:rPr lang="en-US" sz="2400" dirty="0"/>
              <a:t>patches</a:t>
            </a:r>
          </a:p>
          <a:p>
            <a:pPr eaLnBrk="1" hangingPunct="1">
              <a:defRPr/>
            </a:pPr>
            <a:endParaRPr lang="en-US" sz="1000" dirty="0"/>
          </a:p>
          <a:p>
            <a:pPr eaLnBrk="1" hangingPunct="1">
              <a:defRPr/>
            </a:pPr>
            <a:r>
              <a:rPr lang="en-US" sz="2400" dirty="0"/>
              <a:t>OT focus is on limiting downtime</a:t>
            </a:r>
          </a:p>
          <a:p>
            <a:pPr eaLnBrk="1" hangingPunct="1">
              <a:defRPr/>
            </a:pPr>
            <a:endParaRPr lang="en-US" sz="1000" dirty="0"/>
          </a:p>
          <a:p>
            <a:pPr eaLnBrk="1" hangingPunct="1">
              <a:defRPr/>
            </a:pPr>
            <a:r>
              <a:rPr lang="en-US" sz="2400" dirty="0"/>
              <a:t>Software and Hardware protections</a:t>
            </a:r>
          </a:p>
          <a:p>
            <a:pPr eaLnBrk="1" hangingPunct="1">
              <a:defRPr/>
            </a:pPr>
            <a:endParaRPr lang="en-US" sz="1000" dirty="0"/>
          </a:p>
          <a:p>
            <a:pPr lvl="1" eaLnBrk="1" hangingPunct="1">
              <a:defRPr/>
            </a:pPr>
            <a:r>
              <a:rPr lang="en-US" sz="2000" dirty="0"/>
              <a:t>Antivirus			- Managed Switches</a:t>
            </a:r>
          </a:p>
          <a:p>
            <a:pPr lvl="1" eaLnBrk="1" hangingPunct="1">
              <a:defRPr/>
            </a:pPr>
            <a:endParaRPr lang="en-US" sz="1000" dirty="0"/>
          </a:p>
          <a:p>
            <a:pPr lvl="1" eaLnBrk="1" hangingPunct="1">
              <a:defRPr/>
            </a:pPr>
            <a:r>
              <a:rPr lang="en-US" sz="2000" dirty="0"/>
              <a:t>Patching				- Network Segregation</a:t>
            </a:r>
          </a:p>
          <a:p>
            <a:pPr lvl="1" eaLnBrk="1" hangingPunct="1">
              <a:defRPr/>
            </a:pPr>
            <a:endParaRPr lang="en-US" sz="1000" dirty="0"/>
          </a:p>
          <a:p>
            <a:pPr lvl="1" eaLnBrk="1" hangingPunct="1">
              <a:defRPr/>
            </a:pPr>
            <a:r>
              <a:rPr lang="en-US" sz="2000" dirty="0"/>
              <a:t>Revision Compatibility</a:t>
            </a:r>
          </a:p>
          <a:p>
            <a:pPr marL="0" indent="0" eaLnBrk="1" hangingPunct="1">
              <a:buNone/>
              <a:defRPr/>
            </a:pPr>
            <a:endParaRPr lang="en-US" sz="2400" dirty="0"/>
          </a:p>
          <a:p>
            <a:pPr eaLnBrk="1" hangingPunct="1">
              <a:defRPr/>
            </a:pPr>
            <a:endParaRPr lang="en-US" sz="2000" dirty="0"/>
          </a:p>
          <a:p>
            <a:pPr eaLnBrk="1" hangingPunct="1">
              <a:defRPr/>
            </a:pPr>
            <a:endParaRPr lang="en-US" sz="2400" dirty="0"/>
          </a:p>
        </p:txBody>
      </p:sp>
      <p:sp>
        <p:nvSpPr>
          <p:cNvPr id="26628"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5F33CB29-0841-4571-82A9-EF836F8E1536}" type="slidenum">
              <a:rPr lang="en-US" altLang="en-US" sz="2400" b="0">
                <a:solidFill>
                  <a:srgbClr val="FFFFFF"/>
                </a:solidFill>
              </a:rPr>
              <a:pPr fontAlgn="base">
                <a:spcBef>
                  <a:spcPct val="0"/>
                </a:spcBef>
                <a:spcAft>
                  <a:spcPct val="0"/>
                </a:spcAft>
                <a:buClrTx/>
                <a:buSzTx/>
                <a:buNone/>
                <a:defRPr/>
              </a:pPr>
              <a:t>11</a:t>
            </a:fld>
            <a:endParaRPr lang="en-US" altLang="en-US" sz="2400" b="0">
              <a:solidFill>
                <a:srgbClr val="FFFFFF"/>
              </a:solidFill>
            </a:endParaRPr>
          </a:p>
        </p:txBody>
      </p:sp>
    </p:spTree>
    <p:extLst>
      <p:ext uri="{BB962C8B-B14F-4D97-AF65-F5344CB8AC3E}">
        <p14:creationId xmlns:p14="http://schemas.microsoft.com/office/powerpoint/2010/main" val="2170675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2247900" y="355600"/>
            <a:ext cx="7772400" cy="863600"/>
          </a:xfrm>
        </p:spPr>
        <p:txBody>
          <a:bodyPr/>
          <a:lstStyle/>
          <a:p>
            <a:pPr eaLnBrk="1" hangingPunct="1"/>
            <a:r>
              <a:rPr lang="en-US" altLang="en-US" sz="3600" dirty="0" err="1">
                <a:latin typeface="Verdana" panose="020B0604030504040204" pitchFamily="34" charset="0"/>
                <a:ea typeface="Verdana" panose="020B0604030504040204" pitchFamily="34" charset="0"/>
                <a:cs typeface="Verdana" panose="020B0604030504040204" pitchFamily="34" charset="0"/>
              </a:rPr>
              <a:t>IoT</a:t>
            </a:r>
            <a:r>
              <a:rPr lang="en-US" altLang="en-US" sz="3600" dirty="0">
                <a:latin typeface="Verdana" panose="020B0604030504040204" pitchFamily="34" charset="0"/>
                <a:ea typeface="Verdana" panose="020B0604030504040204" pitchFamily="34" charset="0"/>
                <a:cs typeface="Verdana" panose="020B0604030504040204" pitchFamily="34" charset="0"/>
              </a:rPr>
              <a:t>   Considerations </a:t>
            </a:r>
            <a:r>
              <a:rPr lang="en-US" altLang="en-US" sz="100" dirty="0">
                <a:solidFill>
                  <a:schemeClr val="bg1"/>
                </a:solidFill>
              </a:rPr>
              <a:t>3</a:t>
            </a:r>
          </a:p>
        </p:txBody>
      </p:sp>
      <p:sp>
        <p:nvSpPr>
          <p:cNvPr id="32771" name="Rectangle 1027"/>
          <p:cNvSpPr>
            <a:spLocks noGrp="1" noChangeArrowheads="1"/>
          </p:cNvSpPr>
          <p:nvPr>
            <p:ph type="body" idx="1"/>
          </p:nvPr>
        </p:nvSpPr>
        <p:spPr>
          <a:xfrm>
            <a:off x="1828800" y="1219200"/>
            <a:ext cx="8458200" cy="4800600"/>
          </a:xfrm>
        </p:spPr>
        <p:txBody>
          <a:bodyPr/>
          <a:lstStyle/>
          <a:p>
            <a:pPr marL="0" indent="0" eaLnBrk="1" hangingPunct="1">
              <a:buNone/>
              <a:defRPr/>
            </a:pPr>
            <a:endParaRPr lang="en-US" sz="800" dirty="0"/>
          </a:p>
          <a:p>
            <a:pPr marL="0" indent="0" eaLnBrk="1" hangingPunct="1">
              <a:buNone/>
              <a:defRPr/>
            </a:pPr>
            <a:endParaRPr lang="en-US" sz="800" dirty="0"/>
          </a:p>
          <a:p>
            <a:pPr marL="0" indent="0" eaLnBrk="1" hangingPunct="1">
              <a:buNone/>
              <a:defRPr/>
            </a:pPr>
            <a:endParaRPr lang="en-US" sz="800" dirty="0"/>
          </a:p>
          <a:p>
            <a:pPr eaLnBrk="1" hangingPunct="1">
              <a:defRPr/>
            </a:pPr>
            <a:r>
              <a:rPr lang="en-US" sz="2400" dirty="0"/>
              <a:t>Challenges should </a:t>
            </a:r>
            <a:r>
              <a:rPr lang="en-US" sz="2400" i="1" u="sng" dirty="0"/>
              <a:t>NOT</a:t>
            </a:r>
            <a:r>
              <a:rPr lang="en-US" sz="2400" dirty="0"/>
              <a:t> prevent embracing </a:t>
            </a:r>
            <a:r>
              <a:rPr lang="en-US" sz="2400" dirty="0">
                <a:latin typeface="Verdana" panose="020B0604030504040204" pitchFamily="34" charset="0"/>
                <a:ea typeface="Verdana" panose="020B0604030504040204" pitchFamily="34" charset="0"/>
                <a:cs typeface="Verdana" panose="020B0604030504040204" pitchFamily="34" charset="0"/>
              </a:rPr>
              <a:t>IoT</a:t>
            </a:r>
          </a:p>
          <a:p>
            <a:pPr eaLnBrk="1" hangingPunct="1">
              <a:defRPr/>
            </a:pPr>
            <a:endParaRPr lang="en-US" sz="2000" dirty="0"/>
          </a:p>
          <a:p>
            <a:pPr eaLnBrk="1" hangingPunct="1">
              <a:defRPr/>
            </a:pPr>
            <a:r>
              <a:rPr lang="en-US" sz="2400" dirty="0"/>
              <a:t>Integrating information across IT and OT</a:t>
            </a:r>
          </a:p>
          <a:p>
            <a:pPr eaLnBrk="1" hangingPunct="1">
              <a:defRPr/>
            </a:pPr>
            <a:endParaRPr lang="en-US" sz="1000" dirty="0"/>
          </a:p>
          <a:p>
            <a:pPr lvl="1" eaLnBrk="1" hangingPunct="1">
              <a:defRPr/>
            </a:pPr>
            <a:r>
              <a:rPr lang="en-US" sz="2000" dirty="0"/>
              <a:t>Maximize </a:t>
            </a:r>
            <a:r>
              <a:rPr lang="en-US" sz="2000" dirty="0"/>
              <a:t>your operations and </a:t>
            </a:r>
            <a:r>
              <a:rPr lang="en-US" sz="2000" dirty="0"/>
              <a:t>communications</a:t>
            </a:r>
          </a:p>
          <a:p>
            <a:pPr lvl="1" eaLnBrk="1" hangingPunct="1">
              <a:defRPr/>
            </a:pPr>
            <a:endParaRPr lang="en-US" sz="1000" dirty="0"/>
          </a:p>
          <a:p>
            <a:pPr lvl="1" eaLnBrk="1" hangingPunct="1">
              <a:defRPr/>
            </a:pPr>
            <a:r>
              <a:rPr lang="en-US" sz="2000" dirty="0"/>
              <a:t>Decisions are Data-driven at all levels</a:t>
            </a:r>
          </a:p>
          <a:p>
            <a:pPr lvl="1" eaLnBrk="1" hangingPunct="1">
              <a:defRPr/>
            </a:pPr>
            <a:endParaRPr lang="en-US" sz="1000" dirty="0"/>
          </a:p>
          <a:p>
            <a:pPr lvl="1" eaLnBrk="1" hangingPunct="1">
              <a:defRPr/>
            </a:pPr>
            <a:r>
              <a:rPr lang="en-US" sz="2000" dirty="0"/>
              <a:t>Share Data in </a:t>
            </a:r>
            <a:r>
              <a:rPr lang="en-US" sz="2000" u="sng" dirty="0"/>
              <a:t>RealTime</a:t>
            </a:r>
            <a:r>
              <a:rPr lang="en-US" sz="2000" dirty="0"/>
              <a:t>, </a:t>
            </a:r>
            <a:r>
              <a:rPr lang="en-US" sz="2000" u="sng" dirty="0"/>
              <a:t>Anywhere</a:t>
            </a:r>
            <a:r>
              <a:rPr lang="en-US" sz="2000" dirty="0"/>
              <a:t>  (Mobility)</a:t>
            </a:r>
          </a:p>
          <a:p>
            <a:pPr marL="457200" lvl="1" indent="0" eaLnBrk="1" hangingPunct="1">
              <a:buNone/>
              <a:defRPr/>
            </a:pPr>
            <a:endParaRPr lang="en-US" sz="2000" dirty="0"/>
          </a:p>
          <a:p>
            <a:pPr marL="457200" lvl="1" indent="0" eaLnBrk="1" hangingPunct="1">
              <a:buNone/>
              <a:defRPr/>
            </a:pPr>
            <a:endParaRPr lang="en-US" sz="2000" dirty="0"/>
          </a:p>
        </p:txBody>
      </p:sp>
      <p:sp>
        <p:nvSpPr>
          <p:cNvPr id="2765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F07A4098-CDCD-47E9-9488-734835F6E33D}" type="slidenum">
              <a:rPr lang="en-US" altLang="en-US" sz="2400" b="0">
                <a:solidFill>
                  <a:srgbClr val="FFFFFF"/>
                </a:solidFill>
              </a:rPr>
              <a:pPr fontAlgn="base">
                <a:spcBef>
                  <a:spcPct val="0"/>
                </a:spcBef>
                <a:spcAft>
                  <a:spcPct val="0"/>
                </a:spcAft>
                <a:buClrTx/>
                <a:buSzTx/>
                <a:buNone/>
                <a:defRPr/>
              </a:pPr>
              <a:t>12</a:t>
            </a:fld>
            <a:endParaRPr lang="en-US" altLang="en-US" sz="2400" b="0">
              <a:solidFill>
                <a:srgbClr val="FFFFFF"/>
              </a:solidFill>
            </a:endParaRPr>
          </a:p>
        </p:txBody>
      </p:sp>
    </p:spTree>
    <p:extLst>
      <p:ext uri="{BB962C8B-B14F-4D97-AF65-F5344CB8AC3E}">
        <p14:creationId xmlns:p14="http://schemas.microsoft.com/office/powerpoint/2010/main" val="2924672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a:xfrm>
            <a:off x="2133600" y="206375"/>
            <a:ext cx="7772400" cy="1524000"/>
          </a:xfrm>
        </p:spPr>
        <p:txBody>
          <a:bodyPr/>
          <a:lstStyle/>
          <a:p>
            <a:pPr eaLnBrk="1" hangingPunct="1"/>
            <a:r>
              <a:rPr lang="en-US" altLang="en-US" smtClean="0"/>
              <a:t>How to Visualize your Plant for </a:t>
            </a:r>
            <a:r>
              <a:rPr lang="en-US" altLang="en-US" smtClean="0">
                <a:latin typeface="Verdana" panose="020B0604030504040204" pitchFamily="34" charset="0"/>
                <a:ea typeface="Verdana" panose="020B0604030504040204" pitchFamily="34" charset="0"/>
                <a:cs typeface="Verdana" panose="020B0604030504040204" pitchFamily="34" charset="0"/>
              </a:rPr>
              <a:t>IOT</a:t>
            </a:r>
            <a:r>
              <a:rPr lang="en-US" altLang="en-US" smtClean="0"/>
              <a:t/>
            </a:r>
            <a:br>
              <a:rPr lang="en-US" altLang="en-US" smtClean="0"/>
            </a:br>
            <a:r>
              <a:rPr lang="en-US" altLang="en-US" sz="1000"/>
              <a:t>\</a:t>
            </a:r>
            <a:r>
              <a:rPr lang="en-US" altLang="en-US" smtClean="0"/>
              <a:t/>
            </a:r>
            <a:br>
              <a:rPr lang="en-US" altLang="en-US" smtClean="0"/>
            </a:br>
            <a:r>
              <a:rPr lang="en-US" altLang="en-US" sz="2800"/>
              <a:t>ANSI / ISA-95 Standard</a:t>
            </a:r>
          </a:p>
        </p:txBody>
      </p:sp>
      <p:sp>
        <p:nvSpPr>
          <p:cNvPr id="32771" name="Rectangle 1027"/>
          <p:cNvSpPr>
            <a:spLocks noGrp="1" noChangeArrowheads="1"/>
          </p:cNvSpPr>
          <p:nvPr>
            <p:ph type="body" idx="1"/>
          </p:nvPr>
        </p:nvSpPr>
        <p:spPr>
          <a:xfrm>
            <a:off x="2209800" y="1905000"/>
            <a:ext cx="7772400" cy="4191000"/>
          </a:xfrm>
        </p:spPr>
        <p:txBody>
          <a:bodyPr/>
          <a:lstStyle/>
          <a:p>
            <a:pPr eaLnBrk="1" hangingPunct="1">
              <a:defRPr/>
            </a:pPr>
            <a:r>
              <a:rPr lang="en-US" sz="2400" dirty="0"/>
              <a:t>Developed with the objective to provide</a:t>
            </a:r>
          </a:p>
          <a:p>
            <a:pPr eaLnBrk="1" hangingPunct="1">
              <a:defRPr/>
            </a:pPr>
            <a:endParaRPr lang="en-US" sz="1000" dirty="0"/>
          </a:p>
          <a:p>
            <a:pPr lvl="1" eaLnBrk="1" hangingPunct="1">
              <a:defRPr/>
            </a:pPr>
            <a:r>
              <a:rPr lang="en-US" sz="2000" dirty="0"/>
              <a:t>Abstract models and standard terminologies</a:t>
            </a:r>
          </a:p>
          <a:p>
            <a:pPr lvl="1" eaLnBrk="1" hangingPunct="1">
              <a:defRPr/>
            </a:pPr>
            <a:endParaRPr lang="en-US" sz="1000" dirty="0"/>
          </a:p>
          <a:p>
            <a:pPr lvl="1" eaLnBrk="1" hangingPunct="1">
              <a:defRPr/>
            </a:pPr>
            <a:r>
              <a:rPr lang="en-US" sz="2000" dirty="0"/>
              <a:t>Standardizes the exchange of information</a:t>
            </a:r>
          </a:p>
          <a:p>
            <a:pPr lvl="1" eaLnBrk="1" hangingPunct="1">
              <a:defRPr/>
            </a:pPr>
            <a:endParaRPr lang="en-US" sz="1000" dirty="0"/>
          </a:p>
          <a:p>
            <a:pPr lvl="1" eaLnBrk="1" hangingPunct="1">
              <a:defRPr/>
            </a:pPr>
            <a:r>
              <a:rPr lang="en-US" sz="2000" dirty="0"/>
              <a:t>Bridges business systems and manufacturing operations systems</a:t>
            </a:r>
          </a:p>
          <a:p>
            <a:pPr lvl="1" eaLnBrk="1" hangingPunct="1">
              <a:defRPr/>
            </a:pPr>
            <a:endParaRPr lang="en-US" sz="1000" dirty="0"/>
          </a:p>
          <a:p>
            <a:pPr eaLnBrk="1" hangingPunct="1">
              <a:defRPr/>
            </a:pPr>
            <a:r>
              <a:rPr lang="en-US" sz="2400" dirty="0"/>
              <a:t>Defines </a:t>
            </a:r>
            <a:r>
              <a:rPr lang="en-US" sz="2400" u="sng" dirty="0"/>
              <a:t>Levels</a:t>
            </a:r>
            <a:r>
              <a:rPr lang="en-US" sz="2400" dirty="0"/>
              <a:t> based on</a:t>
            </a:r>
          </a:p>
          <a:p>
            <a:pPr eaLnBrk="1" hangingPunct="1">
              <a:defRPr/>
            </a:pPr>
            <a:endParaRPr lang="en-US" sz="1000" dirty="0"/>
          </a:p>
          <a:p>
            <a:pPr lvl="1" eaLnBrk="1" hangingPunct="1">
              <a:defRPr/>
            </a:pPr>
            <a:r>
              <a:rPr lang="en-US" sz="2000" dirty="0"/>
              <a:t>Focus of Management Control </a:t>
            </a:r>
          </a:p>
          <a:p>
            <a:pPr lvl="1" eaLnBrk="1" hangingPunct="1">
              <a:defRPr/>
            </a:pPr>
            <a:endParaRPr lang="en-US" sz="1000" dirty="0"/>
          </a:p>
          <a:p>
            <a:pPr lvl="1" eaLnBrk="1" hangingPunct="1">
              <a:defRPr/>
            </a:pPr>
            <a:r>
              <a:rPr lang="en-US" sz="2000" dirty="0"/>
              <a:t>Timing of Data Transfer</a:t>
            </a:r>
          </a:p>
          <a:p>
            <a:pPr marL="0" indent="0" eaLnBrk="1" hangingPunct="1">
              <a:buNone/>
              <a:defRPr/>
            </a:pPr>
            <a:endParaRPr lang="en-US" sz="1000" dirty="0"/>
          </a:p>
          <a:p>
            <a:pPr marL="0" indent="0" eaLnBrk="1" hangingPunct="1">
              <a:buNone/>
              <a:defRPr/>
            </a:pPr>
            <a:endParaRPr lang="en-US" sz="1000" dirty="0"/>
          </a:p>
          <a:p>
            <a:pPr marL="0" indent="0" eaLnBrk="1" hangingPunct="1">
              <a:buNone/>
              <a:defRPr/>
            </a:pPr>
            <a:endParaRPr lang="en-US" sz="1000" dirty="0"/>
          </a:p>
        </p:txBody>
      </p:sp>
      <p:sp>
        <p:nvSpPr>
          <p:cNvPr id="2867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D3DAF83E-2AFC-461E-8EBC-56E75F29DA61}" type="slidenum">
              <a:rPr lang="en-US" altLang="en-US" sz="2400" b="0">
                <a:solidFill>
                  <a:srgbClr val="FFFFFF"/>
                </a:solidFill>
              </a:rPr>
              <a:pPr fontAlgn="base">
                <a:spcBef>
                  <a:spcPct val="0"/>
                </a:spcBef>
                <a:spcAft>
                  <a:spcPct val="0"/>
                </a:spcAft>
                <a:buClrTx/>
                <a:buSzTx/>
                <a:buNone/>
                <a:defRPr/>
              </a:pPr>
              <a:t>13</a:t>
            </a:fld>
            <a:endParaRPr lang="en-US" altLang="en-US" sz="2400" b="0">
              <a:solidFill>
                <a:srgbClr val="FFFFFF"/>
              </a:solidFill>
            </a:endParaRPr>
          </a:p>
        </p:txBody>
      </p:sp>
    </p:spTree>
    <p:extLst>
      <p:ext uri="{BB962C8B-B14F-4D97-AF65-F5344CB8AC3E}">
        <p14:creationId xmlns:p14="http://schemas.microsoft.com/office/powerpoint/2010/main" val="3569565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2133600" y="228600"/>
            <a:ext cx="7772400" cy="990600"/>
          </a:xfrm>
        </p:spPr>
        <p:txBody>
          <a:bodyPr/>
          <a:lstStyle/>
          <a:p>
            <a:pPr eaLnBrk="1" hangingPunct="1"/>
            <a:r>
              <a:rPr lang="en-US" altLang="en-US" smtClean="0"/>
              <a:t>Visualize your Plant</a:t>
            </a:r>
          </a:p>
        </p:txBody>
      </p:sp>
      <p:sp>
        <p:nvSpPr>
          <p:cNvPr id="29699" name="Rectangle 1027"/>
          <p:cNvSpPr>
            <a:spLocks noGrp="1" noChangeArrowheads="1"/>
          </p:cNvSpPr>
          <p:nvPr>
            <p:ph type="body" idx="1"/>
          </p:nvPr>
        </p:nvSpPr>
        <p:spPr>
          <a:xfrm>
            <a:off x="2209800" y="1371600"/>
            <a:ext cx="7772400" cy="4191000"/>
          </a:xfrm>
        </p:spPr>
        <p:txBody>
          <a:bodyPr/>
          <a:lstStyle/>
          <a:p>
            <a:pPr eaLnBrk="1" hangingPunct="1"/>
            <a:endParaRPr lang="en-US" altLang="en-US" sz="2400"/>
          </a:p>
          <a:p>
            <a:pPr eaLnBrk="1" hangingPunct="1"/>
            <a:r>
              <a:rPr lang="en-US" altLang="en-US" sz="2400"/>
              <a:t>Level 4 	Business Planning &amp; Logistics</a:t>
            </a:r>
          </a:p>
          <a:p>
            <a:pPr eaLnBrk="1" hangingPunct="1"/>
            <a:endParaRPr lang="en-US" altLang="en-US" sz="1000"/>
          </a:p>
          <a:p>
            <a:pPr eaLnBrk="1" hangingPunct="1"/>
            <a:r>
              <a:rPr lang="en-US" altLang="en-US" sz="2400"/>
              <a:t>Level 3	Manufacturing Operations Management</a:t>
            </a:r>
          </a:p>
          <a:p>
            <a:pPr eaLnBrk="1" hangingPunct="1"/>
            <a:endParaRPr lang="en-US" altLang="en-US" sz="1000"/>
          </a:p>
          <a:p>
            <a:pPr eaLnBrk="1" hangingPunct="1"/>
            <a:r>
              <a:rPr lang="en-US" altLang="en-US" sz="2400"/>
              <a:t>Level 2	Manufacturing Control</a:t>
            </a:r>
          </a:p>
          <a:p>
            <a:pPr eaLnBrk="1" hangingPunct="1"/>
            <a:endParaRPr lang="en-US" altLang="en-US" sz="1000"/>
          </a:p>
          <a:p>
            <a:pPr eaLnBrk="1" hangingPunct="1"/>
            <a:r>
              <a:rPr lang="en-US" altLang="en-US" sz="2400"/>
              <a:t>Level 1	Sense &amp; Manipulate</a:t>
            </a:r>
          </a:p>
          <a:p>
            <a:pPr eaLnBrk="1" hangingPunct="1"/>
            <a:endParaRPr lang="en-US" altLang="en-US" sz="1000"/>
          </a:p>
          <a:p>
            <a:pPr eaLnBrk="1" hangingPunct="1"/>
            <a:r>
              <a:rPr lang="en-US" altLang="en-US" sz="2400"/>
              <a:t>Level 0 	Production Process</a:t>
            </a:r>
          </a:p>
        </p:txBody>
      </p:sp>
      <p:sp>
        <p:nvSpPr>
          <p:cNvPr id="2970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542EA5C2-1A43-4348-B38D-7D52B1334A84}" type="slidenum">
              <a:rPr lang="en-US" altLang="en-US" sz="2400" b="0">
                <a:solidFill>
                  <a:srgbClr val="FFFFFF"/>
                </a:solidFill>
              </a:rPr>
              <a:pPr fontAlgn="base">
                <a:spcBef>
                  <a:spcPct val="0"/>
                </a:spcBef>
                <a:spcAft>
                  <a:spcPct val="0"/>
                </a:spcAft>
                <a:buClrTx/>
                <a:buSzTx/>
                <a:buNone/>
                <a:defRPr/>
              </a:pPr>
              <a:t>14</a:t>
            </a:fld>
            <a:endParaRPr lang="en-US" altLang="en-US" sz="2400" b="0">
              <a:solidFill>
                <a:srgbClr val="FFFFFF"/>
              </a:solidFill>
            </a:endParaRPr>
          </a:p>
        </p:txBody>
      </p:sp>
    </p:spTree>
    <p:extLst>
      <p:ext uri="{BB962C8B-B14F-4D97-AF65-F5344CB8AC3E}">
        <p14:creationId xmlns:p14="http://schemas.microsoft.com/office/powerpoint/2010/main" val="204005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2019300" y="207963"/>
            <a:ext cx="8153400" cy="1143000"/>
          </a:xfrm>
        </p:spPr>
        <p:txBody>
          <a:bodyPr/>
          <a:lstStyle/>
          <a:p>
            <a:pPr eaLnBrk="1" hangingPunct="1"/>
            <a:r>
              <a:rPr lang="en-US" altLang="en-US" dirty="0" smtClean="0"/>
              <a:t>ANSI / ISA-95 Standard Levels</a:t>
            </a:r>
          </a:p>
        </p:txBody>
      </p:sp>
      <p:sp>
        <p:nvSpPr>
          <p:cNvPr id="32771" name="Rectangle 1027"/>
          <p:cNvSpPr>
            <a:spLocks noGrp="1" noChangeArrowheads="1"/>
          </p:cNvSpPr>
          <p:nvPr>
            <p:ph type="body" idx="1"/>
          </p:nvPr>
        </p:nvSpPr>
        <p:spPr>
          <a:xfrm>
            <a:off x="2209800" y="1447800"/>
            <a:ext cx="7772400" cy="4419600"/>
          </a:xfrm>
        </p:spPr>
        <p:txBody>
          <a:bodyPr/>
          <a:lstStyle/>
          <a:p>
            <a:pPr eaLnBrk="1" hangingPunct="1">
              <a:defRPr/>
            </a:pPr>
            <a:endParaRPr lang="en-US" sz="2400" dirty="0"/>
          </a:p>
          <a:p>
            <a:pPr eaLnBrk="1" hangingPunct="1">
              <a:defRPr/>
            </a:pPr>
            <a:endParaRPr lang="en-US" sz="1000" dirty="0"/>
          </a:p>
          <a:p>
            <a:pPr marL="0" indent="0" eaLnBrk="1" hangingPunct="1">
              <a:buNone/>
              <a:defRPr/>
            </a:pPr>
            <a:endParaRPr lang="en-US" sz="1000" dirty="0"/>
          </a:p>
          <a:p>
            <a:pPr eaLnBrk="1" hangingPunct="1">
              <a:defRPr/>
            </a:pPr>
            <a:endParaRPr lang="en-US" sz="1000" dirty="0"/>
          </a:p>
          <a:p>
            <a:pPr eaLnBrk="1" hangingPunct="1">
              <a:defRPr/>
            </a:pPr>
            <a:endParaRPr lang="en-US" sz="2400" dirty="0"/>
          </a:p>
          <a:p>
            <a:pPr eaLnBrk="1" hangingPunct="1">
              <a:defRPr/>
            </a:pPr>
            <a:endParaRPr lang="en-US" sz="1000" dirty="0"/>
          </a:p>
        </p:txBody>
      </p:sp>
      <p:pic>
        <p:nvPicPr>
          <p:cNvPr id="30724" name="Picture 2" descr="Picture showes four leves of networks. At the bottem is level 1: Descrete &amp; Process Device Communication Networks like I/O, Devices, sensors.&#10;Level 2: Automation Networks, like HMI SCADA, Batch Systems, PLC, DCS, Packaged Systems. Level 3: Operation Information Networks, like MES, LIMS, WMS, CMM Systems. level 4: Business process Information Network, like ERP, APO, Logistics System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447800"/>
            <a:ext cx="8113712"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Box 3"/>
          <p:cNvSpPr txBox="1">
            <a:spLocks noChangeArrowheads="1"/>
          </p:cNvSpPr>
          <p:nvPr/>
        </p:nvSpPr>
        <p:spPr bwMode="auto">
          <a:xfrm>
            <a:off x="2233614" y="6172200"/>
            <a:ext cx="23955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0" fontAlgn="base" hangingPunct="0">
              <a:spcBef>
                <a:spcPct val="0"/>
              </a:spcBef>
              <a:spcAft>
                <a:spcPct val="0"/>
              </a:spcAft>
              <a:buClrTx/>
              <a:buSzTx/>
              <a:buNone/>
              <a:defRPr/>
            </a:pPr>
            <a:r>
              <a:rPr lang="en-US" altLang="en-US" sz="800" b="0">
                <a:solidFill>
                  <a:srgbClr val="FFFFFF"/>
                </a:solidFill>
              </a:rPr>
              <a:t>Tampere University of Technology</a:t>
            </a:r>
          </a:p>
          <a:p>
            <a:pPr eaLnBrk="0" fontAlgn="base" hangingPunct="0">
              <a:spcBef>
                <a:spcPct val="0"/>
              </a:spcBef>
              <a:spcAft>
                <a:spcPct val="0"/>
              </a:spcAft>
              <a:buClrTx/>
              <a:buSzTx/>
              <a:buNone/>
              <a:defRPr/>
            </a:pPr>
            <a:r>
              <a:rPr lang="en-US" altLang="en-US" sz="800" b="0">
                <a:solidFill>
                  <a:srgbClr val="FFFFFF"/>
                </a:solidFill>
              </a:rPr>
              <a:t>Dazhuang HE may 2012</a:t>
            </a:r>
          </a:p>
        </p:txBody>
      </p:sp>
      <p:sp>
        <p:nvSpPr>
          <p:cNvPr id="307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7C2EB00C-CA33-41B0-A4DC-B66E8AD1C9AF}" type="slidenum">
              <a:rPr lang="en-US" altLang="en-US" sz="2400" b="0">
                <a:solidFill>
                  <a:srgbClr val="FFFFFF"/>
                </a:solidFill>
              </a:rPr>
              <a:pPr fontAlgn="base">
                <a:spcBef>
                  <a:spcPct val="0"/>
                </a:spcBef>
                <a:spcAft>
                  <a:spcPct val="0"/>
                </a:spcAft>
                <a:buClrTx/>
                <a:buSzTx/>
                <a:buNone/>
                <a:defRPr/>
              </a:pPr>
              <a:t>15</a:t>
            </a:fld>
            <a:endParaRPr lang="en-US" altLang="en-US" sz="2400" b="0">
              <a:solidFill>
                <a:srgbClr val="FFFFFF"/>
              </a:solidFill>
            </a:endParaRPr>
          </a:p>
        </p:txBody>
      </p:sp>
    </p:spTree>
    <p:extLst>
      <p:ext uri="{BB962C8B-B14F-4D97-AF65-F5344CB8AC3E}">
        <p14:creationId xmlns:p14="http://schemas.microsoft.com/office/powerpoint/2010/main" val="2978506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a:xfrm>
            <a:off x="2095500" y="1752600"/>
            <a:ext cx="8153400" cy="2667000"/>
          </a:xfrm>
        </p:spPr>
        <p:txBody>
          <a:bodyPr/>
          <a:lstStyle/>
          <a:p>
            <a:pPr eaLnBrk="1" hangingPunct="1"/>
            <a:r>
              <a:rPr lang="en-US" altLang="en-US" smtClean="0"/>
              <a:t/>
            </a:r>
            <a:br>
              <a:rPr lang="en-US" altLang="en-US" smtClean="0"/>
            </a:br>
            <a:r>
              <a:rPr lang="en-US" altLang="en-US" smtClean="0"/>
              <a:t>A Starting Point to Using DATA</a:t>
            </a:r>
            <a:br>
              <a:rPr lang="en-US" altLang="en-US" smtClean="0"/>
            </a:br>
            <a:r>
              <a:rPr lang="en-US" altLang="en-US" smtClean="0"/>
              <a:t/>
            </a:r>
            <a:br>
              <a:rPr lang="en-US" altLang="en-US" smtClean="0"/>
            </a:br>
            <a:r>
              <a:rPr lang="en-US" altLang="en-US" smtClean="0"/>
              <a:t/>
            </a:r>
            <a:br>
              <a:rPr lang="en-US" altLang="en-US" smtClean="0"/>
            </a:br>
            <a:r>
              <a:rPr lang="en-US" altLang="en-US" smtClean="0"/>
              <a:t>Overall Equipment Effectiveness (OEE)</a:t>
            </a:r>
            <a:br>
              <a:rPr lang="en-US" altLang="en-US" smtClean="0"/>
            </a:br>
            <a:endParaRPr lang="en-US" altLang="en-US" smtClean="0"/>
          </a:p>
        </p:txBody>
      </p:sp>
      <p:sp>
        <p:nvSpPr>
          <p:cNvPr id="3174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AC47F73E-DC3D-413F-AB2D-53A93F0B7348}" type="slidenum">
              <a:rPr lang="en-US" altLang="en-US" sz="2400" b="0">
                <a:solidFill>
                  <a:srgbClr val="FFFFFF"/>
                </a:solidFill>
              </a:rPr>
              <a:pPr fontAlgn="base">
                <a:spcBef>
                  <a:spcPct val="0"/>
                </a:spcBef>
                <a:spcAft>
                  <a:spcPct val="0"/>
                </a:spcAft>
                <a:buClrTx/>
                <a:buSzTx/>
                <a:buNone/>
                <a:defRPr/>
              </a:pPr>
              <a:t>16</a:t>
            </a:fld>
            <a:endParaRPr lang="en-US" altLang="en-US" sz="2400" b="0">
              <a:solidFill>
                <a:srgbClr val="FFFFFF"/>
              </a:solidFill>
            </a:endParaRPr>
          </a:p>
        </p:txBody>
      </p:sp>
    </p:spTree>
    <p:extLst>
      <p:ext uri="{BB962C8B-B14F-4D97-AF65-F5344CB8AC3E}">
        <p14:creationId xmlns:p14="http://schemas.microsoft.com/office/powerpoint/2010/main" val="2203835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2133600" y="228600"/>
            <a:ext cx="8153400" cy="1295400"/>
          </a:xfrm>
        </p:spPr>
        <p:txBody>
          <a:bodyPr/>
          <a:lstStyle/>
          <a:p>
            <a:pPr eaLnBrk="1" hangingPunct="1"/>
            <a:r>
              <a:rPr lang="en-US" altLang="en-US" smtClean="0"/>
              <a:t/>
            </a:r>
            <a:br>
              <a:rPr lang="en-US" altLang="en-US" smtClean="0"/>
            </a:br>
            <a:r>
              <a:rPr lang="en-US" altLang="en-US" smtClean="0"/>
              <a:t>Overall Equipment Effectiveness (OEE)</a:t>
            </a:r>
            <a:br>
              <a:rPr lang="en-US" altLang="en-US" smtClean="0"/>
            </a:br>
            <a:endParaRPr lang="en-US" altLang="en-US" smtClean="0"/>
          </a:p>
        </p:txBody>
      </p:sp>
      <p:sp>
        <p:nvSpPr>
          <p:cNvPr id="39939" name="Rectangle 1027"/>
          <p:cNvSpPr>
            <a:spLocks noGrp="1" noChangeArrowheads="1"/>
          </p:cNvSpPr>
          <p:nvPr>
            <p:ph type="body" idx="1"/>
          </p:nvPr>
        </p:nvSpPr>
        <p:spPr>
          <a:xfrm>
            <a:off x="1905000" y="1447800"/>
            <a:ext cx="8534400" cy="4419600"/>
          </a:xfrm>
        </p:spPr>
        <p:txBody>
          <a:bodyPr/>
          <a:lstStyle/>
          <a:p>
            <a:pPr marL="0" indent="0" eaLnBrk="1" hangingPunct="1">
              <a:buNone/>
              <a:defRPr/>
            </a:pPr>
            <a:endParaRPr lang="en-US" altLang="en-US" sz="800" dirty="0"/>
          </a:p>
          <a:p>
            <a:pPr eaLnBrk="1" hangingPunct="1">
              <a:defRPr/>
            </a:pPr>
            <a:r>
              <a:rPr lang="en-US" altLang="en-US" sz="2400" dirty="0"/>
              <a:t>Standard for measuring manufacturing productivity</a:t>
            </a:r>
          </a:p>
          <a:p>
            <a:pPr eaLnBrk="1" hangingPunct="1">
              <a:defRPr/>
            </a:pPr>
            <a:endParaRPr lang="en-US" altLang="en-US" sz="2000" dirty="0"/>
          </a:p>
          <a:p>
            <a:pPr eaLnBrk="1" hangingPunct="1">
              <a:defRPr/>
            </a:pPr>
            <a:r>
              <a:rPr lang="en-US" sz="2400" dirty="0"/>
              <a:t>OEE  =   </a:t>
            </a:r>
            <a:r>
              <a:rPr lang="en-US" sz="2000" dirty="0"/>
              <a:t>Availability X Performance X Quality</a:t>
            </a:r>
          </a:p>
          <a:p>
            <a:pPr marL="0" indent="0" eaLnBrk="1" hangingPunct="1">
              <a:buNone/>
              <a:defRPr/>
            </a:pPr>
            <a:endParaRPr lang="en-US" altLang="en-US" sz="2000" dirty="0"/>
          </a:p>
          <a:p>
            <a:pPr eaLnBrk="1" hangingPunct="1">
              <a:defRPr/>
            </a:pPr>
            <a:r>
              <a:rPr lang="en-US" altLang="en-US" sz="2400" dirty="0"/>
              <a:t>Reduces costs by utilizing existing equipment more efficiently	</a:t>
            </a:r>
          </a:p>
          <a:p>
            <a:pPr eaLnBrk="1" hangingPunct="1">
              <a:defRPr/>
            </a:pPr>
            <a:endParaRPr lang="en-US" altLang="en-US" sz="1000" dirty="0"/>
          </a:p>
          <a:p>
            <a:pPr lvl="1" eaLnBrk="1" hangingPunct="1">
              <a:defRPr/>
            </a:pPr>
            <a:r>
              <a:rPr lang="en-US" altLang="en-US" sz="2000" dirty="0"/>
              <a:t>Increases Capacity</a:t>
            </a:r>
          </a:p>
          <a:p>
            <a:pPr lvl="1" eaLnBrk="1" hangingPunct="1">
              <a:defRPr/>
            </a:pPr>
            <a:endParaRPr lang="en-US" altLang="en-US" sz="1000" dirty="0"/>
          </a:p>
          <a:p>
            <a:pPr lvl="1" eaLnBrk="1" hangingPunct="1">
              <a:defRPr/>
            </a:pPr>
            <a:r>
              <a:rPr lang="en-US" altLang="en-US" sz="2000" dirty="0"/>
              <a:t>Decreases Cost</a:t>
            </a:r>
          </a:p>
          <a:p>
            <a:pPr lvl="1" eaLnBrk="1" hangingPunct="1">
              <a:defRPr/>
            </a:pPr>
            <a:endParaRPr lang="en-US" altLang="en-US" sz="1000" dirty="0"/>
          </a:p>
          <a:p>
            <a:pPr lvl="1" eaLnBrk="1" hangingPunct="1">
              <a:defRPr/>
            </a:pPr>
            <a:r>
              <a:rPr lang="en-US" altLang="en-US" sz="2000" dirty="0"/>
              <a:t>Defers capital expenditures	</a:t>
            </a:r>
            <a:endParaRPr lang="en-US" altLang="en-US" sz="600" dirty="0"/>
          </a:p>
          <a:p>
            <a:pPr eaLnBrk="1" hangingPunct="1">
              <a:defRPr/>
            </a:pPr>
            <a:endParaRPr lang="en-US" altLang="en-US" sz="1000" dirty="0"/>
          </a:p>
          <a:p>
            <a:pPr eaLnBrk="1" hangingPunct="1">
              <a:defRPr/>
            </a:pPr>
            <a:endParaRPr lang="en-US" altLang="en-US" sz="1000" dirty="0"/>
          </a:p>
          <a:p>
            <a:pPr eaLnBrk="1" hangingPunct="1">
              <a:defRPr/>
            </a:pPr>
            <a:endParaRPr lang="en-US" altLang="en-US" sz="2400" dirty="0"/>
          </a:p>
          <a:p>
            <a:pPr eaLnBrk="1" hangingPunct="1">
              <a:defRPr/>
            </a:pPr>
            <a:endParaRPr lang="en-US" altLang="en-US" sz="1000" dirty="0"/>
          </a:p>
        </p:txBody>
      </p:sp>
      <p:sp>
        <p:nvSpPr>
          <p:cNvPr id="3277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1451513B-0FE8-45F0-B538-6D39D8EC4EF2}" type="slidenum">
              <a:rPr lang="en-US" altLang="en-US" sz="2400" b="0">
                <a:solidFill>
                  <a:srgbClr val="FFFFFF"/>
                </a:solidFill>
              </a:rPr>
              <a:pPr fontAlgn="base">
                <a:spcBef>
                  <a:spcPct val="0"/>
                </a:spcBef>
                <a:spcAft>
                  <a:spcPct val="0"/>
                </a:spcAft>
                <a:buClrTx/>
                <a:buSzTx/>
                <a:buNone/>
                <a:defRPr/>
              </a:pPr>
              <a:t>17</a:t>
            </a:fld>
            <a:endParaRPr lang="en-US" altLang="en-US" sz="2400" b="0">
              <a:solidFill>
                <a:srgbClr val="FFFFFF"/>
              </a:solidFill>
            </a:endParaRPr>
          </a:p>
        </p:txBody>
      </p:sp>
    </p:spTree>
    <p:extLst>
      <p:ext uri="{BB962C8B-B14F-4D97-AF65-F5344CB8AC3E}">
        <p14:creationId xmlns:p14="http://schemas.microsoft.com/office/powerpoint/2010/main" val="1591039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2133600" y="228600"/>
            <a:ext cx="8153400" cy="762000"/>
          </a:xfrm>
        </p:spPr>
        <p:txBody>
          <a:bodyPr/>
          <a:lstStyle/>
          <a:p>
            <a:pPr eaLnBrk="1" hangingPunct="1"/>
            <a:r>
              <a:rPr lang="en-US" altLang="en-US" dirty="0" smtClean="0"/>
              <a:t>OEE </a:t>
            </a:r>
            <a:r>
              <a:rPr lang="en-US" altLang="en-US" sz="100" dirty="0">
                <a:solidFill>
                  <a:schemeClr val="bg1"/>
                </a:solidFill>
              </a:rPr>
              <a:t>1</a:t>
            </a:r>
          </a:p>
        </p:txBody>
      </p:sp>
      <p:sp>
        <p:nvSpPr>
          <p:cNvPr id="32771" name="Rectangle 1027"/>
          <p:cNvSpPr>
            <a:spLocks noGrp="1" noChangeArrowheads="1"/>
          </p:cNvSpPr>
          <p:nvPr>
            <p:ph type="body" idx="1"/>
          </p:nvPr>
        </p:nvSpPr>
        <p:spPr>
          <a:xfrm>
            <a:off x="1885950" y="914400"/>
            <a:ext cx="8648700" cy="5105400"/>
          </a:xfrm>
        </p:spPr>
        <p:txBody>
          <a:bodyPr/>
          <a:lstStyle/>
          <a:p>
            <a:pPr marL="0" indent="0" eaLnBrk="1" hangingPunct="1">
              <a:buNone/>
              <a:defRPr/>
            </a:pPr>
            <a:endParaRPr lang="en-US" sz="1000" dirty="0"/>
          </a:p>
          <a:p>
            <a:pPr eaLnBrk="1" hangingPunct="1">
              <a:defRPr/>
            </a:pPr>
            <a:r>
              <a:rPr lang="en-US" sz="2400" dirty="0"/>
              <a:t>Measuring OEE is </a:t>
            </a:r>
            <a:r>
              <a:rPr lang="en-US" sz="2400" dirty="0"/>
              <a:t>a manufacturing best </a:t>
            </a:r>
            <a:r>
              <a:rPr lang="en-US" sz="2400" dirty="0"/>
              <a:t>practice</a:t>
            </a:r>
          </a:p>
          <a:p>
            <a:pPr eaLnBrk="1" hangingPunct="1">
              <a:defRPr/>
            </a:pPr>
            <a:endParaRPr lang="en-US" sz="2000" dirty="0"/>
          </a:p>
          <a:p>
            <a:pPr eaLnBrk="1" hangingPunct="1">
              <a:defRPr/>
            </a:pPr>
            <a:r>
              <a:rPr lang="en-US" sz="2400" dirty="0"/>
              <a:t>OEE is the single best metric for </a:t>
            </a:r>
            <a:r>
              <a:rPr lang="en-US" sz="2400" dirty="0"/>
              <a:t>identifying</a:t>
            </a:r>
          </a:p>
          <a:p>
            <a:pPr lvl="1" eaLnBrk="1" hangingPunct="1">
              <a:defRPr/>
            </a:pPr>
            <a:endParaRPr lang="en-US" sz="1000" dirty="0"/>
          </a:p>
          <a:p>
            <a:pPr lvl="1" eaLnBrk="1" hangingPunct="1">
              <a:defRPr/>
            </a:pPr>
            <a:r>
              <a:rPr lang="en-US" sz="2000" dirty="0"/>
              <a:t>Production losses</a:t>
            </a:r>
          </a:p>
          <a:p>
            <a:pPr lvl="1" eaLnBrk="1" hangingPunct="1">
              <a:defRPr/>
            </a:pPr>
            <a:endParaRPr lang="en-US" sz="1000" dirty="0"/>
          </a:p>
          <a:p>
            <a:pPr lvl="1" eaLnBrk="1" hangingPunct="1">
              <a:defRPr/>
            </a:pPr>
            <a:r>
              <a:rPr lang="en-US" sz="2000" dirty="0"/>
              <a:t>B</a:t>
            </a:r>
            <a:r>
              <a:rPr lang="en-US" sz="2000" dirty="0"/>
              <a:t>enchmarking progress </a:t>
            </a:r>
          </a:p>
          <a:p>
            <a:pPr lvl="1" eaLnBrk="1" hangingPunct="1">
              <a:defRPr/>
            </a:pPr>
            <a:endParaRPr lang="en-US" sz="1000" dirty="0"/>
          </a:p>
          <a:p>
            <a:pPr lvl="1" eaLnBrk="1" hangingPunct="1">
              <a:defRPr/>
            </a:pPr>
            <a:r>
              <a:rPr lang="en-US" sz="2000" dirty="0"/>
              <a:t>I</a:t>
            </a:r>
            <a:r>
              <a:rPr lang="en-US" sz="2000" dirty="0"/>
              <a:t>mproving </a:t>
            </a:r>
            <a:r>
              <a:rPr lang="en-US" sz="2000" dirty="0"/>
              <a:t>the </a:t>
            </a:r>
            <a:r>
              <a:rPr lang="en-US" sz="2000" dirty="0"/>
              <a:t>productivity by eliminating waste</a:t>
            </a:r>
          </a:p>
          <a:p>
            <a:pPr lvl="1" eaLnBrk="1" hangingPunct="1">
              <a:defRPr/>
            </a:pPr>
            <a:endParaRPr lang="en-US" sz="1000" dirty="0"/>
          </a:p>
          <a:p>
            <a:pPr lvl="1" eaLnBrk="1" hangingPunct="1">
              <a:defRPr/>
            </a:pPr>
            <a:r>
              <a:rPr lang="en-US" sz="2000" dirty="0"/>
              <a:t>Determine where to make </a:t>
            </a:r>
            <a:r>
              <a:rPr lang="en-US" sz="2000" dirty="0"/>
              <a:t>improvements &amp; capital investments</a:t>
            </a:r>
          </a:p>
          <a:p>
            <a:pPr lvl="1" eaLnBrk="1" hangingPunct="1">
              <a:defRPr/>
            </a:pPr>
            <a:endParaRPr lang="en-US" sz="1000" dirty="0"/>
          </a:p>
          <a:p>
            <a:pPr lvl="1" eaLnBrk="1" hangingPunct="1">
              <a:defRPr/>
            </a:pPr>
            <a:r>
              <a:rPr lang="en-US" sz="2000" dirty="0"/>
              <a:t>Improve scheduling, </a:t>
            </a:r>
            <a:r>
              <a:rPr lang="en-US" sz="2000" dirty="0"/>
              <a:t>training, equipment PMs</a:t>
            </a:r>
            <a:endParaRPr lang="en-US" sz="2000" dirty="0"/>
          </a:p>
          <a:p>
            <a:pPr lvl="1" eaLnBrk="1" hangingPunct="1">
              <a:defRPr/>
            </a:pPr>
            <a:endParaRPr lang="en-US" dirty="0" smtClean="0"/>
          </a:p>
          <a:p>
            <a:pPr eaLnBrk="1" hangingPunct="1">
              <a:defRPr/>
            </a:pPr>
            <a:endParaRPr lang="en-US" dirty="0"/>
          </a:p>
          <a:p>
            <a:pPr eaLnBrk="1" hangingPunct="1">
              <a:defRPr/>
            </a:pPr>
            <a:endParaRPr lang="en-US" dirty="0" smtClean="0"/>
          </a:p>
          <a:p>
            <a:pPr eaLnBrk="1" hangingPunct="1">
              <a:defRPr/>
            </a:pPr>
            <a:endParaRPr lang="en-US" sz="1000" dirty="0"/>
          </a:p>
        </p:txBody>
      </p:sp>
      <p:sp>
        <p:nvSpPr>
          <p:cNvPr id="3379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7310BABC-54F8-4D4E-A23B-CC1E67D8FC84}" type="slidenum">
              <a:rPr lang="en-US" altLang="en-US" sz="2400" b="0">
                <a:solidFill>
                  <a:srgbClr val="FFFFFF"/>
                </a:solidFill>
              </a:rPr>
              <a:pPr fontAlgn="base">
                <a:spcBef>
                  <a:spcPct val="0"/>
                </a:spcBef>
                <a:spcAft>
                  <a:spcPct val="0"/>
                </a:spcAft>
                <a:buClrTx/>
                <a:buSzTx/>
                <a:buNone/>
                <a:defRPr/>
              </a:pPr>
              <a:t>18</a:t>
            </a:fld>
            <a:endParaRPr lang="en-US" altLang="en-US" sz="2400" b="0">
              <a:solidFill>
                <a:srgbClr val="FFFFFF"/>
              </a:solidFill>
            </a:endParaRPr>
          </a:p>
        </p:txBody>
      </p:sp>
    </p:spTree>
    <p:extLst>
      <p:ext uri="{BB962C8B-B14F-4D97-AF65-F5344CB8AC3E}">
        <p14:creationId xmlns:p14="http://schemas.microsoft.com/office/powerpoint/2010/main" val="1671179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2133600" y="228600"/>
            <a:ext cx="8153400" cy="990600"/>
          </a:xfrm>
        </p:spPr>
        <p:txBody>
          <a:bodyPr/>
          <a:lstStyle/>
          <a:p>
            <a:pPr eaLnBrk="1" hangingPunct="1"/>
            <a:r>
              <a:rPr lang="en-US" altLang="en-US" dirty="0" smtClean="0"/>
              <a:t>OEE </a:t>
            </a:r>
            <a:r>
              <a:rPr lang="en-US" altLang="en-US" sz="100" dirty="0">
                <a:solidFill>
                  <a:schemeClr val="bg1"/>
                </a:solidFill>
              </a:rPr>
              <a:t>2</a:t>
            </a:r>
          </a:p>
        </p:txBody>
      </p:sp>
      <p:sp>
        <p:nvSpPr>
          <p:cNvPr id="32771" name="Rectangle 1027"/>
          <p:cNvSpPr>
            <a:spLocks noGrp="1" noChangeArrowheads="1"/>
          </p:cNvSpPr>
          <p:nvPr>
            <p:ph type="body" idx="1"/>
          </p:nvPr>
        </p:nvSpPr>
        <p:spPr>
          <a:xfrm>
            <a:off x="1828800" y="1066800"/>
            <a:ext cx="8648700" cy="4191000"/>
          </a:xfrm>
        </p:spPr>
        <p:txBody>
          <a:bodyPr/>
          <a:lstStyle/>
          <a:p>
            <a:pPr marL="0" indent="0" eaLnBrk="1" hangingPunct="1">
              <a:buNone/>
              <a:defRPr/>
            </a:pPr>
            <a:endParaRPr lang="en-US" sz="1000" dirty="0"/>
          </a:p>
          <a:p>
            <a:pPr eaLnBrk="1" hangingPunct="1">
              <a:defRPr/>
            </a:pPr>
            <a:r>
              <a:rPr lang="en-US" sz="2400" dirty="0"/>
              <a:t>Perfect OEE of 100</a:t>
            </a:r>
            <a:r>
              <a:rPr lang="en-US" sz="2400" dirty="0"/>
              <a:t>% is </a:t>
            </a:r>
            <a:r>
              <a:rPr lang="en-US" sz="2400" dirty="0"/>
              <a:t>almost impossible</a:t>
            </a:r>
          </a:p>
          <a:p>
            <a:pPr eaLnBrk="1" hangingPunct="1">
              <a:defRPr/>
            </a:pPr>
            <a:endParaRPr lang="en-US" sz="2400" dirty="0"/>
          </a:p>
          <a:p>
            <a:pPr eaLnBrk="1" hangingPunct="1">
              <a:defRPr/>
            </a:pPr>
            <a:r>
              <a:rPr lang="en-US" sz="2400" dirty="0"/>
              <a:t>85% is World </a:t>
            </a:r>
            <a:r>
              <a:rPr lang="en-US" sz="2400" dirty="0"/>
              <a:t>Class (90% x 95% x 99%)</a:t>
            </a:r>
          </a:p>
          <a:p>
            <a:pPr eaLnBrk="1" hangingPunct="1">
              <a:defRPr/>
            </a:pPr>
            <a:endParaRPr lang="en-US" sz="2400" dirty="0"/>
          </a:p>
          <a:p>
            <a:pPr eaLnBrk="1" hangingPunct="1">
              <a:defRPr/>
            </a:pPr>
            <a:r>
              <a:rPr lang="en-US" sz="2400" dirty="0"/>
              <a:t>60% should be </a:t>
            </a:r>
            <a:r>
              <a:rPr lang="en-US" sz="2400" dirty="0"/>
              <a:t>an early, </a:t>
            </a:r>
            <a:r>
              <a:rPr lang="en-US" sz="2400" dirty="0"/>
              <a:t>low </a:t>
            </a:r>
            <a:r>
              <a:rPr lang="en-US" sz="2400" dirty="0"/>
              <a:t>target (80% x 80% x 95%)</a:t>
            </a:r>
          </a:p>
          <a:p>
            <a:pPr eaLnBrk="1" hangingPunct="1">
              <a:defRPr/>
            </a:pPr>
            <a:endParaRPr lang="en-US" sz="2400" dirty="0"/>
          </a:p>
          <a:p>
            <a:pPr eaLnBrk="1" hangingPunct="1">
              <a:defRPr/>
            </a:pPr>
            <a:r>
              <a:rPr lang="en-US" sz="2400" dirty="0"/>
              <a:t>40% not unusual if you are just starting to track OEE</a:t>
            </a:r>
          </a:p>
          <a:p>
            <a:pPr marL="457200" lvl="1" indent="0" eaLnBrk="1" hangingPunct="1">
              <a:buNone/>
              <a:defRPr/>
            </a:pPr>
            <a:r>
              <a:rPr lang="en-US" dirty="0" smtClean="0"/>
              <a:t>(70% x 65% x 90%)</a:t>
            </a:r>
            <a:endParaRPr lang="en-US" dirty="0"/>
          </a:p>
          <a:p>
            <a:pPr eaLnBrk="1" hangingPunct="1">
              <a:defRPr/>
            </a:pPr>
            <a:endParaRPr lang="en-US" dirty="0"/>
          </a:p>
          <a:p>
            <a:pPr eaLnBrk="1" hangingPunct="1">
              <a:defRPr/>
            </a:pPr>
            <a:endParaRPr lang="en-US" dirty="0" smtClean="0"/>
          </a:p>
          <a:p>
            <a:pPr eaLnBrk="1" hangingPunct="1">
              <a:defRPr/>
            </a:pPr>
            <a:endParaRPr lang="en-US" sz="1000" dirty="0"/>
          </a:p>
        </p:txBody>
      </p:sp>
      <p:sp>
        <p:nvSpPr>
          <p:cNvPr id="3482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1E746172-BE1B-4DBA-BA64-9C226C56F480}" type="slidenum">
              <a:rPr lang="en-US" altLang="en-US" sz="2400" b="0">
                <a:solidFill>
                  <a:srgbClr val="FFFFFF"/>
                </a:solidFill>
              </a:rPr>
              <a:pPr fontAlgn="base">
                <a:spcBef>
                  <a:spcPct val="0"/>
                </a:spcBef>
                <a:spcAft>
                  <a:spcPct val="0"/>
                </a:spcAft>
                <a:buClrTx/>
                <a:buSzTx/>
                <a:buNone/>
                <a:defRPr/>
              </a:pPr>
              <a:t>19</a:t>
            </a:fld>
            <a:endParaRPr lang="en-US" altLang="en-US" sz="2400" b="0">
              <a:solidFill>
                <a:srgbClr val="FFFFFF"/>
              </a:solidFill>
            </a:endParaRPr>
          </a:p>
        </p:txBody>
      </p:sp>
    </p:spTree>
    <p:extLst>
      <p:ext uri="{BB962C8B-B14F-4D97-AF65-F5344CB8AC3E}">
        <p14:creationId xmlns:p14="http://schemas.microsoft.com/office/powerpoint/2010/main" val="1841830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pPr eaLnBrk="1" hangingPunct="1"/>
            <a:r>
              <a:rPr lang="en-US" altLang="en-US" smtClean="0"/>
              <a:t>Presentation Focus</a:t>
            </a:r>
          </a:p>
        </p:txBody>
      </p:sp>
      <p:sp>
        <p:nvSpPr>
          <p:cNvPr id="32771" name="Rectangle 1027"/>
          <p:cNvSpPr>
            <a:spLocks noGrp="1" noChangeArrowheads="1"/>
          </p:cNvSpPr>
          <p:nvPr>
            <p:ph type="body" idx="1"/>
          </p:nvPr>
        </p:nvSpPr>
        <p:spPr>
          <a:xfrm>
            <a:off x="2273300" y="1574800"/>
            <a:ext cx="7772400" cy="3987800"/>
          </a:xfrm>
        </p:spPr>
        <p:txBody>
          <a:bodyPr/>
          <a:lstStyle/>
          <a:p>
            <a:pPr eaLnBrk="1" hangingPunct="1">
              <a:defRPr/>
            </a:pPr>
            <a:r>
              <a:rPr lang="en-US" sz="2400" dirty="0"/>
              <a:t>Stay competitive through the capture of your factory data in RealTime</a:t>
            </a:r>
          </a:p>
          <a:p>
            <a:pPr marL="0" indent="0" eaLnBrk="1" hangingPunct="1">
              <a:buNone/>
              <a:defRPr/>
            </a:pPr>
            <a:endParaRPr lang="en-US" sz="2000" dirty="0"/>
          </a:p>
          <a:p>
            <a:pPr eaLnBrk="1" hangingPunct="1">
              <a:defRPr/>
            </a:pPr>
            <a:r>
              <a:rPr lang="en-US" sz="2400" dirty="0"/>
              <a:t>Planning for Implementing </a:t>
            </a:r>
            <a:r>
              <a:rPr lang="en-US" sz="2400" dirty="0">
                <a:latin typeface="Verdana" panose="020B0604030504040204" pitchFamily="34" charset="0"/>
                <a:ea typeface="Verdana" panose="020B0604030504040204" pitchFamily="34" charset="0"/>
                <a:cs typeface="Verdana" panose="020B0604030504040204" pitchFamily="34" charset="0"/>
              </a:rPr>
              <a:t>IoT</a:t>
            </a:r>
          </a:p>
          <a:p>
            <a:pPr eaLnBrk="1" hangingPunct="1">
              <a:defRPr/>
            </a:pPr>
            <a:endParaRPr lang="en-US" sz="2000" dirty="0">
              <a:latin typeface="Verdana" panose="020B0604030504040204" pitchFamily="34" charset="0"/>
              <a:ea typeface="Verdana" panose="020B0604030504040204" pitchFamily="34" charset="0"/>
              <a:cs typeface="Verdana" panose="020B0604030504040204" pitchFamily="34" charset="0"/>
            </a:endParaRPr>
          </a:p>
          <a:p>
            <a:pPr eaLnBrk="1" hangingPunct="1">
              <a:defRPr/>
            </a:pPr>
            <a:r>
              <a:rPr lang="en-US" sz="2400" dirty="0"/>
              <a:t>Realize Profits by measuring OEE</a:t>
            </a:r>
          </a:p>
          <a:p>
            <a:pPr marL="0" indent="0" eaLnBrk="1" hangingPunct="1">
              <a:buNone/>
              <a:defRPr/>
            </a:pPr>
            <a:endParaRPr lang="en-US" sz="2000" dirty="0"/>
          </a:p>
          <a:p>
            <a:pPr eaLnBrk="1" hangingPunct="1">
              <a:defRPr/>
            </a:pPr>
            <a:r>
              <a:rPr lang="en-US" sz="2400" dirty="0"/>
              <a:t>Share the data to drive continuous improvement</a:t>
            </a:r>
          </a:p>
          <a:p>
            <a:pPr marL="0" indent="0" eaLnBrk="1" hangingPunct="1">
              <a:buNone/>
              <a:defRPr/>
            </a:pPr>
            <a:endParaRPr lang="en-US" sz="1000" dirty="0"/>
          </a:p>
        </p:txBody>
      </p:sp>
      <p:sp>
        <p:nvSpPr>
          <p:cNvPr id="1741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3DA28633-64D0-4964-A7FC-E8FC00F75F35}" type="slidenum">
              <a:rPr lang="en-US" altLang="en-US" sz="2400" b="0">
                <a:solidFill>
                  <a:srgbClr val="FFFFFF"/>
                </a:solidFill>
              </a:rPr>
              <a:pPr fontAlgn="base">
                <a:spcBef>
                  <a:spcPct val="0"/>
                </a:spcBef>
                <a:spcAft>
                  <a:spcPct val="0"/>
                </a:spcAft>
                <a:buClrTx/>
                <a:buSzTx/>
                <a:buNone/>
                <a:defRPr/>
              </a:pPr>
              <a:t>2</a:t>
            </a:fld>
            <a:endParaRPr lang="en-US" altLang="en-US" sz="2400" b="0">
              <a:solidFill>
                <a:srgbClr val="FFFFFF"/>
              </a:solidFill>
            </a:endParaRPr>
          </a:p>
        </p:txBody>
      </p:sp>
    </p:spTree>
    <p:extLst>
      <p:ext uri="{BB962C8B-B14F-4D97-AF65-F5344CB8AC3E}">
        <p14:creationId xmlns:p14="http://schemas.microsoft.com/office/powerpoint/2010/main" val="3156084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a:xfrm>
            <a:off x="2133600" y="228600"/>
            <a:ext cx="8153400" cy="990600"/>
          </a:xfrm>
        </p:spPr>
        <p:txBody>
          <a:bodyPr/>
          <a:lstStyle/>
          <a:p>
            <a:pPr eaLnBrk="1" hangingPunct="1"/>
            <a:r>
              <a:rPr lang="en-US" altLang="en-US" dirty="0" smtClean="0"/>
              <a:t>How to Implement OEE </a:t>
            </a:r>
            <a:r>
              <a:rPr lang="en-US" altLang="en-US" sz="100" dirty="0">
                <a:solidFill>
                  <a:schemeClr val="bg1"/>
                </a:solidFill>
              </a:rPr>
              <a:t>1</a:t>
            </a:r>
          </a:p>
        </p:txBody>
      </p:sp>
      <p:sp>
        <p:nvSpPr>
          <p:cNvPr id="32771" name="Rectangle 1027"/>
          <p:cNvSpPr>
            <a:spLocks noGrp="1" noChangeArrowheads="1"/>
          </p:cNvSpPr>
          <p:nvPr>
            <p:ph type="body" idx="1"/>
          </p:nvPr>
        </p:nvSpPr>
        <p:spPr>
          <a:xfrm>
            <a:off x="1828800" y="1066800"/>
            <a:ext cx="8648700" cy="4572000"/>
          </a:xfrm>
        </p:spPr>
        <p:txBody>
          <a:bodyPr/>
          <a:lstStyle/>
          <a:p>
            <a:pPr marL="0" indent="0" eaLnBrk="1" hangingPunct="1">
              <a:buNone/>
              <a:defRPr/>
            </a:pPr>
            <a:endParaRPr lang="en-US" sz="1000" dirty="0"/>
          </a:p>
          <a:p>
            <a:pPr eaLnBrk="1" hangingPunct="1">
              <a:defRPr/>
            </a:pPr>
            <a:r>
              <a:rPr lang="en-US" sz="2400" dirty="0"/>
              <a:t>Start with a machine, a work cell or a production line</a:t>
            </a:r>
          </a:p>
          <a:p>
            <a:pPr eaLnBrk="1" hangingPunct="1">
              <a:defRPr/>
            </a:pPr>
            <a:endParaRPr lang="en-US" sz="2000" dirty="0"/>
          </a:p>
          <a:p>
            <a:pPr eaLnBrk="1" hangingPunct="1">
              <a:defRPr/>
            </a:pPr>
            <a:r>
              <a:rPr lang="en-US" sz="2400" dirty="0"/>
              <a:t>Measure either </a:t>
            </a:r>
            <a:r>
              <a:rPr lang="en-US" sz="2400" dirty="0"/>
              <a:t>Manually or Automatically</a:t>
            </a:r>
            <a:endParaRPr lang="en-US" sz="2400" dirty="0"/>
          </a:p>
          <a:p>
            <a:pPr eaLnBrk="1" hangingPunct="1">
              <a:defRPr/>
            </a:pPr>
            <a:endParaRPr lang="en-US" sz="2000" dirty="0"/>
          </a:p>
          <a:p>
            <a:pPr>
              <a:defRPr/>
            </a:pPr>
            <a:r>
              <a:rPr lang="en-US" sz="2400" dirty="0"/>
              <a:t>Automated Data Collection </a:t>
            </a:r>
            <a:endParaRPr lang="en-US" sz="2400" dirty="0"/>
          </a:p>
          <a:p>
            <a:pPr>
              <a:defRPr/>
            </a:pPr>
            <a:endParaRPr lang="en-US" sz="1000" dirty="0"/>
          </a:p>
          <a:p>
            <a:pPr lvl="1">
              <a:defRPr/>
            </a:pPr>
            <a:r>
              <a:rPr lang="en-US" sz="2000" dirty="0"/>
              <a:t>Is very cost </a:t>
            </a:r>
            <a:r>
              <a:rPr lang="en-US" sz="2000" dirty="0"/>
              <a:t>effective</a:t>
            </a:r>
          </a:p>
          <a:p>
            <a:pPr lvl="1">
              <a:defRPr/>
            </a:pPr>
            <a:endParaRPr lang="en-US" sz="1000" dirty="0"/>
          </a:p>
          <a:p>
            <a:pPr lvl="1">
              <a:defRPr/>
            </a:pPr>
            <a:r>
              <a:rPr lang="en-US" sz="2000" dirty="0"/>
              <a:t>More </a:t>
            </a:r>
            <a:r>
              <a:rPr lang="en-US" sz="2000" dirty="0"/>
              <a:t>accurate</a:t>
            </a:r>
          </a:p>
          <a:p>
            <a:pPr lvl="1">
              <a:defRPr/>
            </a:pPr>
            <a:endParaRPr lang="en-US" sz="1000" dirty="0"/>
          </a:p>
          <a:p>
            <a:pPr lvl="1">
              <a:defRPr/>
            </a:pPr>
            <a:r>
              <a:rPr lang="en-US" sz="2000" dirty="0"/>
              <a:t>More timely reporting</a:t>
            </a:r>
          </a:p>
          <a:p>
            <a:pPr eaLnBrk="1" hangingPunct="1">
              <a:defRPr/>
            </a:pPr>
            <a:endParaRPr lang="en-US" dirty="0" smtClean="0"/>
          </a:p>
          <a:p>
            <a:pPr eaLnBrk="1" hangingPunct="1">
              <a:defRPr/>
            </a:pPr>
            <a:endParaRPr lang="en-US" sz="2400" dirty="0"/>
          </a:p>
          <a:p>
            <a:pPr eaLnBrk="1" hangingPunct="1">
              <a:defRPr/>
            </a:pPr>
            <a:endParaRPr lang="en-US" dirty="0"/>
          </a:p>
          <a:p>
            <a:pPr eaLnBrk="1" hangingPunct="1">
              <a:defRPr/>
            </a:pPr>
            <a:endParaRPr lang="en-US" dirty="0" smtClean="0"/>
          </a:p>
          <a:p>
            <a:pPr eaLnBrk="1" hangingPunct="1">
              <a:defRPr/>
            </a:pPr>
            <a:endParaRPr lang="en-US" sz="1000" dirty="0"/>
          </a:p>
        </p:txBody>
      </p:sp>
      <p:sp>
        <p:nvSpPr>
          <p:cNvPr id="35844"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58F69AE5-AB4B-4569-84C4-8CE4978440F8}" type="slidenum">
              <a:rPr lang="en-US" altLang="en-US" sz="2400" b="0">
                <a:solidFill>
                  <a:srgbClr val="FFFFFF"/>
                </a:solidFill>
              </a:rPr>
              <a:pPr fontAlgn="base">
                <a:spcBef>
                  <a:spcPct val="0"/>
                </a:spcBef>
                <a:spcAft>
                  <a:spcPct val="0"/>
                </a:spcAft>
                <a:buClrTx/>
                <a:buSzTx/>
                <a:buNone/>
                <a:defRPr/>
              </a:pPr>
              <a:t>20</a:t>
            </a:fld>
            <a:endParaRPr lang="en-US" altLang="en-US" sz="2400" b="0">
              <a:solidFill>
                <a:srgbClr val="FFFFFF"/>
              </a:solidFill>
            </a:endParaRPr>
          </a:p>
        </p:txBody>
      </p:sp>
    </p:spTree>
    <p:extLst>
      <p:ext uri="{BB962C8B-B14F-4D97-AF65-F5344CB8AC3E}">
        <p14:creationId xmlns:p14="http://schemas.microsoft.com/office/powerpoint/2010/main" val="733073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2133600" y="228600"/>
            <a:ext cx="8153400" cy="990600"/>
          </a:xfrm>
        </p:spPr>
        <p:txBody>
          <a:bodyPr/>
          <a:lstStyle/>
          <a:p>
            <a:pPr eaLnBrk="1" hangingPunct="1"/>
            <a:r>
              <a:rPr lang="en-US" altLang="en-US" dirty="0" smtClean="0"/>
              <a:t>How to Implement OEE </a:t>
            </a:r>
            <a:r>
              <a:rPr lang="en-US" altLang="en-US" sz="100" dirty="0">
                <a:solidFill>
                  <a:schemeClr val="bg1"/>
                </a:solidFill>
              </a:rPr>
              <a:t>2</a:t>
            </a:r>
          </a:p>
        </p:txBody>
      </p:sp>
      <p:sp>
        <p:nvSpPr>
          <p:cNvPr id="32771" name="Rectangle 1027"/>
          <p:cNvSpPr>
            <a:spLocks noGrp="1" noChangeArrowheads="1"/>
          </p:cNvSpPr>
          <p:nvPr>
            <p:ph type="body" idx="1"/>
          </p:nvPr>
        </p:nvSpPr>
        <p:spPr>
          <a:xfrm>
            <a:off x="1828800" y="1066800"/>
            <a:ext cx="8648700" cy="4497388"/>
          </a:xfrm>
        </p:spPr>
        <p:txBody>
          <a:bodyPr/>
          <a:lstStyle/>
          <a:p>
            <a:pPr marL="0" indent="0" eaLnBrk="1" hangingPunct="1">
              <a:buNone/>
              <a:defRPr/>
            </a:pPr>
            <a:endParaRPr lang="en-US" sz="800" dirty="0"/>
          </a:p>
          <a:p>
            <a:pPr eaLnBrk="1" hangingPunct="1">
              <a:defRPr/>
            </a:pPr>
            <a:r>
              <a:rPr lang="en-US" sz="2400" dirty="0"/>
              <a:t>Data to capture is rather simple</a:t>
            </a:r>
          </a:p>
          <a:p>
            <a:pPr eaLnBrk="1" hangingPunct="1">
              <a:defRPr/>
            </a:pPr>
            <a:endParaRPr lang="en-US" sz="1000" dirty="0"/>
          </a:p>
          <a:p>
            <a:pPr lvl="1">
              <a:defRPr/>
            </a:pPr>
            <a:r>
              <a:rPr lang="en-US" sz="2000" dirty="0"/>
              <a:t>Good </a:t>
            </a:r>
            <a:r>
              <a:rPr lang="en-US" sz="2000" dirty="0"/>
              <a:t>Counts</a:t>
            </a:r>
          </a:p>
          <a:p>
            <a:pPr lvl="1">
              <a:defRPr/>
            </a:pPr>
            <a:endParaRPr lang="en-US" sz="1000" dirty="0"/>
          </a:p>
          <a:p>
            <a:pPr lvl="1">
              <a:defRPr/>
            </a:pPr>
            <a:r>
              <a:rPr lang="en-US" sz="2000" dirty="0"/>
              <a:t>Ideal </a:t>
            </a:r>
            <a:r>
              <a:rPr lang="en-US" sz="2000" dirty="0"/>
              <a:t>Cycle Time </a:t>
            </a:r>
            <a:r>
              <a:rPr lang="en-US" sz="2000" dirty="0"/>
              <a:t>	{</a:t>
            </a:r>
            <a:r>
              <a:rPr lang="en-US" sz="2000" dirty="0"/>
              <a:t>Design Capacity or by a Time Study</a:t>
            </a:r>
            <a:r>
              <a:rPr lang="en-US" sz="2000" dirty="0"/>
              <a:t>}</a:t>
            </a:r>
          </a:p>
          <a:p>
            <a:pPr lvl="1">
              <a:defRPr/>
            </a:pPr>
            <a:endParaRPr lang="en-US" sz="1000" dirty="0"/>
          </a:p>
          <a:p>
            <a:pPr lvl="1">
              <a:defRPr/>
            </a:pPr>
            <a:r>
              <a:rPr lang="en-US" sz="2000" dirty="0"/>
              <a:t>Planned </a:t>
            </a:r>
            <a:r>
              <a:rPr lang="en-US" sz="2000" dirty="0"/>
              <a:t>Production </a:t>
            </a:r>
            <a:r>
              <a:rPr lang="en-US" sz="2000" dirty="0"/>
              <a:t>	{</a:t>
            </a:r>
            <a:r>
              <a:rPr lang="en-US" sz="2000" dirty="0"/>
              <a:t>Decide what to </a:t>
            </a:r>
            <a:r>
              <a:rPr lang="en-US" sz="2000" dirty="0"/>
              <a:t>exclude}</a:t>
            </a:r>
          </a:p>
          <a:p>
            <a:pPr marL="457200" lvl="1" indent="0">
              <a:buNone/>
              <a:defRPr/>
            </a:pPr>
            <a:r>
              <a:rPr lang="en-US" sz="2000" dirty="0"/>
              <a:t>    				Breaks</a:t>
            </a:r>
            <a:r>
              <a:rPr lang="en-US" sz="2000" dirty="0"/>
              <a:t>, </a:t>
            </a:r>
            <a:r>
              <a:rPr lang="en-US" sz="2000" dirty="0"/>
              <a:t>Changeovers</a:t>
            </a:r>
          </a:p>
          <a:p>
            <a:pPr marL="457200" lvl="1" indent="0">
              <a:buNone/>
              <a:defRPr/>
            </a:pPr>
            <a:endParaRPr lang="en-US" sz="1000" dirty="0"/>
          </a:p>
          <a:p>
            <a:pPr lvl="1">
              <a:defRPr/>
            </a:pPr>
            <a:r>
              <a:rPr lang="en-US" sz="2000" dirty="0"/>
              <a:t>Stop Reasons 		{</a:t>
            </a:r>
            <a:r>
              <a:rPr lang="en-US" sz="2000" dirty="0"/>
              <a:t>Reason Codes</a:t>
            </a:r>
            <a:r>
              <a:rPr lang="en-US" sz="2000" dirty="0"/>
              <a:t>}</a:t>
            </a:r>
          </a:p>
          <a:p>
            <a:pPr lvl="1">
              <a:defRPr/>
            </a:pPr>
            <a:endParaRPr lang="en-US" sz="1000" dirty="0"/>
          </a:p>
          <a:p>
            <a:pPr lvl="1">
              <a:defRPr/>
            </a:pPr>
            <a:r>
              <a:rPr lang="en-US" sz="2000" dirty="0"/>
              <a:t>Determine </a:t>
            </a:r>
            <a:r>
              <a:rPr lang="en-US" sz="2000" dirty="0"/>
              <a:t>Reason Codes Root Causes</a:t>
            </a:r>
          </a:p>
          <a:p>
            <a:pPr marL="457200" lvl="1" indent="0">
              <a:buNone/>
              <a:defRPr/>
            </a:pPr>
            <a:endParaRPr lang="en-US" sz="1000" dirty="0"/>
          </a:p>
          <a:p>
            <a:pPr marL="457200" lvl="1" indent="0">
              <a:buNone/>
              <a:defRPr/>
            </a:pPr>
            <a:r>
              <a:rPr lang="en-US" sz="2000" dirty="0"/>
              <a:t>	</a:t>
            </a:r>
            <a:r>
              <a:rPr lang="en-US" sz="2000" dirty="0"/>
              <a:t>	Faults</a:t>
            </a:r>
            <a:r>
              <a:rPr lang="en-US" sz="2000" dirty="0"/>
              <a:t>, blocked or </a:t>
            </a:r>
            <a:r>
              <a:rPr lang="en-US" sz="2000" dirty="0"/>
              <a:t>starved</a:t>
            </a:r>
            <a:r>
              <a:rPr lang="en-US" sz="2000" dirty="0"/>
              <a:t>, procedures , changeovers</a:t>
            </a:r>
          </a:p>
          <a:p>
            <a:pPr marL="457200" lvl="1" indent="0" eaLnBrk="1" hangingPunct="1">
              <a:buNone/>
              <a:defRPr/>
            </a:pPr>
            <a:endParaRPr lang="en-US" sz="2000" dirty="0"/>
          </a:p>
          <a:p>
            <a:pPr eaLnBrk="1" hangingPunct="1">
              <a:defRPr/>
            </a:pPr>
            <a:endParaRPr lang="en-US" sz="2400" dirty="0"/>
          </a:p>
          <a:p>
            <a:pPr eaLnBrk="1" hangingPunct="1">
              <a:defRPr/>
            </a:pPr>
            <a:endParaRPr lang="en-US" dirty="0"/>
          </a:p>
          <a:p>
            <a:pPr eaLnBrk="1" hangingPunct="1">
              <a:defRPr/>
            </a:pPr>
            <a:endParaRPr lang="en-US" dirty="0" smtClean="0"/>
          </a:p>
          <a:p>
            <a:pPr eaLnBrk="1" hangingPunct="1">
              <a:defRPr/>
            </a:pPr>
            <a:endParaRPr lang="en-US" sz="1000" dirty="0"/>
          </a:p>
        </p:txBody>
      </p:sp>
      <p:sp>
        <p:nvSpPr>
          <p:cNvPr id="36868"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EFBA908D-AC3E-492B-B5F1-2A28601090C7}" type="slidenum">
              <a:rPr lang="en-US" altLang="en-US" sz="2400" b="0">
                <a:solidFill>
                  <a:srgbClr val="FFFFFF"/>
                </a:solidFill>
              </a:rPr>
              <a:pPr fontAlgn="base">
                <a:spcBef>
                  <a:spcPct val="0"/>
                </a:spcBef>
                <a:spcAft>
                  <a:spcPct val="0"/>
                </a:spcAft>
                <a:buClrTx/>
                <a:buSzTx/>
                <a:buNone/>
                <a:defRPr/>
              </a:pPr>
              <a:t>21</a:t>
            </a:fld>
            <a:endParaRPr lang="en-US" altLang="en-US" sz="2400" b="0">
              <a:solidFill>
                <a:srgbClr val="FFFFFF"/>
              </a:solidFill>
            </a:endParaRPr>
          </a:p>
        </p:txBody>
      </p:sp>
    </p:spTree>
    <p:extLst>
      <p:ext uri="{BB962C8B-B14F-4D97-AF65-F5344CB8AC3E}">
        <p14:creationId xmlns:p14="http://schemas.microsoft.com/office/powerpoint/2010/main" val="122193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a:xfrm>
            <a:off x="2133600" y="228600"/>
            <a:ext cx="8153400" cy="990600"/>
          </a:xfrm>
        </p:spPr>
        <p:txBody>
          <a:bodyPr/>
          <a:lstStyle/>
          <a:p>
            <a:pPr eaLnBrk="1" hangingPunct="1"/>
            <a:r>
              <a:rPr lang="en-US" altLang="en-US" dirty="0" smtClean="0"/>
              <a:t>How to Implement OEE </a:t>
            </a:r>
            <a:r>
              <a:rPr lang="en-US" altLang="en-US" sz="100" dirty="0">
                <a:solidFill>
                  <a:schemeClr val="bg1"/>
                </a:solidFill>
              </a:rPr>
              <a:t>3</a:t>
            </a:r>
          </a:p>
        </p:txBody>
      </p:sp>
      <p:sp>
        <p:nvSpPr>
          <p:cNvPr id="32771" name="Rectangle 1027"/>
          <p:cNvSpPr>
            <a:spLocks noGrp="1" noChangeArrowheads="1"/>
          </p:cNvSpPr>
          <p:nvPr>
            <p:ph type="body" idx="1"/>
          </p:nvPr>
        </p:nvSpPr>
        <p:spPr>
          <a:xfrm>
            <a:off x="1828800" y="1066800"/>
            <a:ext cx="8648700" cy="4191000"/>
          </a:xfrm>
        </p:spPr>
        <p:txBody>
          <a:bodyPr/>
          <a:lstStyle/>
          <a:p>
            <a:pPr marL="0" indent="0" eaLnBrk="1" hangingPunct="1">
              <a:buNone/>
              <a:defRPr/>
            </a:pPr>
            <a:endParaRPr lang="en-US" sz="800" dirty="0"/>
          </a:p>
          <a:p>
            <a:pPr>
              <a:defRPr/>
            </a:pPr>
            <a:r>
              <a:rPr lang="en-US" sz="2400" dirty="0"/>
              <a:t>Automated Data Collection </a:t>
            </a:r>
          </a:p>
          <a:p>
            <a:pPr>
              <a:defRPr/>
            </a:pPr>
            <a:endParaRPr lang="en-US" sz="2000" dirty="0"/>
          </a:p>
          <a:p>
            <a:pPr>
              <a:defRPr/>
            </a:pPr>
            <a:r>
              <a:rPr lang="en-US" sz="2400" u="sng" dirty="0"/>
              <a:t>PLC</a:t>
            </a:r>
            <a:r>
              <a:rPr lang="en-US" sz="2400" dirty="0"/>
              <a:t> connected  via  </a:t>
            </a:r>
            <a:r>
              <a:rPr lang="en-US" sz="2400" u="sng" dirty="0"/>
              <a:t>EtherNet/IP</a:t>
            </a:r>
            <a:r>
              <a:rPr lang="en-US" sz="2400" dirty="0"/>
              <a:t>  to  </a:t>
            </a:r>
            <a:r>
              <a:rPr lang="en-US" sz="2400" u="sng" dirty="0"/>
              <a:t>OT Server</a:t>
            </a:r>
          </a:p>
          <a:p>
            <a:pPr>
              <a:defRPr/>
            </a:pPr>
            <a:endParaRPr lang="en-US" sz="2000" dirty="0"/>
          </a:p>
          <a:p>
            <a:pPr>
              <a:defRPr/>
            </a:pPr>
            <a:r>
              <a:rPr lang="en-US" sz="2400" dirty="0"/>
              <a:t>Example Software Application</a:t>
            </a:r>
          </a:p>
          <a:p>
            <a:pPr>
              <a:defRPr/>
            </a:pPr>
            <a:endParaRPr lang="en-US" sz="1000" dirty="0"/>
          </a:p>
          <a:p>
            <a:pPr lvl="1">
              <a:defRPr/>
            </a:pPr>
            <a:r>
              <a:rPr lang="en-US" sz="2000" dirty="0"/>
              <a:t>Rockwell FactoryTalk Metrics</a:t>
            </a:r>
          </a:p>
          <a:p>
            <a:pPr lvl="1">
              <a:defRPr/>
            </a:pPr>
            <a:endParaRPr lang="en-US" sz="1000" dirty="0"/>
          </a:p>
          <a:p>
            <a:pPr lvl="1">
              <a:defRPr/>
            </a:pPr>
            <a:r>
              <a:rPr lang="en-US" sz="2000" dirty="0"/>
              <a:t>Project Cost can start at about than $ 10 K</a:t>
            </a:r>
          </a:p>
          <a:p>
            <a:pPr lvl="1">
              <a:defRPr/>
            </a:pPr>
            <a:endParaRPr lang="en-US" sz="1000" dirty="0"/>
          </a:p>
          <a:p>
            <a:pPr lvl="1">
              <a:defRPr/>
            </a:pPr>
            <a:r>
              <a:rPr lang="en-US" sz="2000" dirty="0"/>
              <a:t>Generally about $ 3 K per work cell</a:t>
            </a:r>
          </a:p>
          <a:p>
            <a:pPr eaLnBrk="1" hangingPunct="1">
              <a:defRPr/>
            </a:pPr>
            <a:endParaRPr lang="en-US" sz="2400" dirty="0"/>
          </a:p>
          <a:p>
            <a:pPr eaLnBrk="1" hangingPunct="1">
              <a:defRPr/>
            </a:pPr>
            <a:endParaRPr lang="en-US" dirty="0"/>
          </a:p>
          <a:p>
            <a:pPr eaLnBrk="1" hangingPunct="1">
              <a:defRPr/>
            </a:pPr>
            <a:endParaRPr lang="en-US" dirty="0" smtClean="0"/>
          </a:p>
          <a:p>
            <a:pPr eaLnBrk="1" hangingPunct="1">
              <a:defRPr/>
            </a:pPr>
            <a:endParaRPr lang="en-US" sz="1000" dirty="0"/>
          </a:p>
        </p:txBody>
      </p:sp>
      <p:sp>
        <p:nvSpPr>
          <p:cNvPr id="3789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E60B5879-11DD-4431-ACDE-DAC7459708D3}" type="slidenum">
              <a:rPr lang="en-US" altLang="en-US" sz="2400" b="0">
                <a:solidFill>
                  <a:srgbClr val="FFFFFF"/>
                </a:solidFill>
              </a:rPr>
              <a:pPr fontAlgn="base">
                <a:spcBef>
                  <a:spcPct val="0"/>
                </a:spcBef>
                <a:spcAft>
                  <a:spcPct val="0"/>
                </a:spcAft>
                <a:buClrTx/>
                <a:buSzTx/>
                <a:buNone/>
                <a:defRPr/>
              </a:pPr>
              <a:t>22</a:t>
            </a:fld>
            <a:endParaRPr lang="en-US" altLang="en-US" sz="2400" b="0">
              <a:solidFill>
                <a:srgbClr val="FFFFFF"/>
              </a:solidFill>
            </a:endParaRPr>
          </a:p>
        </p:txBody>
      </p:sp>
    </p:spTree>
    <p:extLst>
      <p:ext uri="{BB962C8B-B14F-4D97-AF65-F5344CB8AC3E}">
        <p14:creationId xmlns:p14="http://schemas.microsoft.com/office/powerpoint/2010/main" val="496384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2133600" y="228600"/>
            <a:ext cx="8153400" cy="685800"/>
          </a:xfrm>
        </p:spPr>
        <p:txBody>
          <a:bodyPr/>
          <a:lstStyle/>
          <a:p>
            <a:pPr eaLnBrk="1" hangingPunct="1"/>
            <a:r>
              <a:rPr lang="en-US" altLang="en-US" smtClean="0"/>
              <a:t>Example OEE Reports</a:t>
            </a:r>
          </a:p>
        </p:txBody>
      </p:sp>
      <p:sp>
        <p:nvSpPr>
          <p:cNvPr id="32771" name="Rectangle 1027"/>
          <p:cNvSpPr>
            <a:spLocks noGrp="1" noChangeArrowheads="1"/>
          </p:cNvSpPr>
          <p:nvPr>
            <p:ph type="body" idx="1"/>
          </p:nvPr>
        </p:nvSpPr>
        <p:spPr>
          <a:xfrm>
            <a:off x="1828800" y="1066800"/>
            <a:ext cx="8648700" cy="4191000"/>
          </a:xfrm>
        </p:spPr>
        <p:txBody>
          <a:bodyPr/>
          <a:lstStyle/>
          <a:p>
            <a:pPr marL="0" indent="0" eaLnBrk="1" hangingPunct="1">
              <a:buNone/>
              <a:defRPr/>
            </a:pPr>
            <a:endParaRPr lang="en-US" sz="800" dirty="0"/>
          </a:p>
          <a:p>
            <a:pPr eaLnBrk="1" hangingPunct="1">
              <a:defRPr/>
            </a:pPr>
            <a:endParaRPr lang="en-US" sz="2400" dirty="0"/>
          </a:p>
          <a:p>
            <a:pPr eaLnBrk="1" hangingPunct="1">
              <a:defRPr/>
            </a:pPr>
            <a:endParaRPr lang="en-US" dirty="0"/>
          </a:p>
          <a:p>
            <a:pPr eaLnBrk="1" hangingPunct="1">
              <a:defRPr/>
            </a:pPr>
            <a:endParaRPr lang="en-US" dirty="0" smtClean="0"/>
          </a:p>
          <a:p>
            <a:pPr eaLnBrk="1" hangingPunct="1">
              <a:defRPr/>
            </a:pPr>
            <a:endParaRPr lang="en-US" sz="1000" dirty="0"/>
          </a:p>
        </p:txBody>
      </p:sp>
      <p:pic>
        <p:nvPicPr>
          <p:cNvPr id="38916" name="Picture 1" descr="Diagram shows OEE %, 3 OEE Components, Last State, Production Summary, Uptime Summary, Fault Summary, Good Parts vs. Scrap parts, Uptime vs. Downtime, Machine States, Event Count and Duration.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5550" y="989013"/>
            <a:ext cx="6953250" cy="505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7A05F215-F01D-4FF3-8B10-8707FDD09727}" type="slidenum">
              <a:rPr lang="en-US" altLang="en-US" sz="2400" b="0">
                <a:solidFill>
                  <a:srgbClr val="FFFFFF"/>
                </a:solidFill>
              </a:rPr>
              <a:pPr fontAlgn="base">
                <a:spcBef>
                  <a:spcPct val="0"/>
                </a:spcBef>
                <a:spcAft>
                  <a:spcPct val="0"/>
                </a:spcAft>
                <a:buClrTx/>
                <a:buSzTx/>
                <a:buNone/>
                <a:defRPr/>
              </a:pPr>
              <a:t>23</a:t>
            </a:fld>
            <a:endParaRPr lang="en-US" altLang="en-US" sz="2400" b="0">
              <a:solidFill>
                <a:srgbClr val="FFFFFF"/>
              </a:solidFill>
            </a:endParaRPr>
          </a:p>
        </p:txBody>
      </p:sp>
    </p:spTree>
    <p:extLst>
      <p:ext uri="{BB962C8B-B14F-4D97-AF65-F5344CB8AC3E}">
        <p14:creationId xmlns:p14="http://schemas.microsoft.com/office/powerpoint/2010/main" val="3565833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a:xfrm>
            <a:off x="2133600" y="228600"/>
            <a:ext cx="8153400" cy="685800"/>
          </a:xfrm>
        </p:spPr>
        <p:txBody>
          <a:bodyPr/>
          <a:lstStyle/>
          <a:p>
            <a:pPr eaLnBrk="1" hangingPunct="1"/>
            <a:r>
              <a:rPr lang="en-US" altLang="en-US" smtClean="0"/>
              <a:t>Example OEE Dashboards</a:t>
            </a:r>
          </a:p>
        </p:txBody>
      </p:sp>
      <p:sp>
        <p:nvSpPr>
          <p:cNvPr id="32771" name="Rectangle 1027"/>
          <p:cNvSpPr>
            <a:spLocks noGrp="1" noChangeArrowheads="1"/>
          </p:cNvSpPr>
          <p:nvPr>
            <p:ph type="body" idx="1"/>
          </p:nvPr>
        </p:nvSpPr>
        <p:spPr>
          <a:xfrm>
            <a:off x="1828800" y="1066800"/>
            <a:ext cx="8648700" cy="4191000"/>
          </a:xfrm>
        </p:spPr>
        <p:txBody>
          <a:bodyPr/>
          <a:lstStyle/>
          <a:p>
            <a:pPr marL="0" indent="0" eaLnBrk="1" hangingPunct="1">
              <a:buNone/>
              <a:defRPr/>
            </a:pPr>
            <a:endParaRPr lang="en-US" sz="800" dirty="0"/>
          </a:p>
          <a:p>
            <a:pPr eaLnBrk="1" hangingPunct="1">
              <a:defRPr/>
            </a:pPr>
            <a:endParaRPr lang="en-US" sz="2400" dirty="0"/>
          </a:p>
          <a:p>
            <a:pPr eaLnBrk="1" hangingPunct="1">
              <a:defRPr/>
            </a:pPr>
            <a:endParaRPr lang="en-US" dirty="0"/>
          </a:p>
          <a:p>
            <a:pPr eaLnBrk="1" hangingPunct="1">
              <a:defRPr/>
            </a:pPr>
            <a:endParaRPr lang="en-US" dirty="0" smtClean="0"/>
          </a:p>
          <a:p>
            <a:pPr eaLnBrk="1" hangingPunct="1">
              <a:defRPr/>
            </a:pPr>
            <a:endParaRPr lang="en-US" sz="1000" dirty="0"/>
          </a:p>
        </p:txBody>
      </p:sp>
      <p:pic>
        <p:nvPicPr>
          <p:cNvPr id="39940" name="Picture 2" descr="Diagram shows current shift Start, Shift Name &#10;OEE %, Availability (%), performance (%), Quality (%), Current shit counts, and current shift tim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955676"/>
            <a:ext cx="67056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5F2C4C4A-4C8E-40C1-90BD-3B73F5C03FD5}" type="slidenum">
              <a:rPr lang="en-US" altLang="en-US" sz="2400" b="0">
                <a:solidFill>
                  <a:srgbClr val="FFFFFF"/>
                </a:solidFill>
              </a:rPr>
              <a:pPr fontAlgn="base">
                <a:spcBef>
                  <a:spcPct val="0"/>
                </a:spcBef>
                <a:spcAft>
                  <a:spcPct val="0"/>
                </a:spcAft>
                <a:buClrTx/>
                <a:buSzTx/>
                <a:buNone/>
                <a:defRPr/>
              </a:pPr>
              <a:t>24</a:t>
            </a:fld>
            <a:endParaRPr lang="en-US" altLang="en-US" sz="2400" b="0">
              <a:solidFill>
                <a:srgbClr val="FFFFFF"/>
              </a:solidFill>
            </a:endParaRPr>
          </a:p>
        </p:txBody>
      </p:sp>
    </p:spTree>
    <p:extLst>
      <p:ext uri="{BB962C8B-B14F-4D97-AF65-F5344CB8AC3E}">
        <p14:creationId xmlns:p14="http://schemas.microsoft.com/office/powerpoint/2010/main" val="11039493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a:xfrm>
            <a:off x="2133600" y="228600"/>
            <a:ext cx="8153400" cy="685800"/>
          </a:xfrm>
        </p:spPr>
        <p:txBody>
          <a:bodyPr/>
          <a:lstStyle/>
          <a:p>
            <a:pPr eaLnBrk="1" hangingPunct="1"/>
            <a:r>
              <a:rPr lang="en-US" altLang="en-US" smtClean="0"/>
              <a:t>Share the Data</a:t>
            </a:r>
          </a:p>
        </p:txBody>
      </p:sp>
      <p:sp>
        <p:nvSpPr>
          <p:cNvPr id="32771" name="Rectangle 1027"/>
          <p:cNvSpPr>
            <a:spLocks noGrp="1" noChangeArrowheads="1"/>
          </p:cNvSpPr>
          <p:nvPr>
            <p:ph type="body" idx="1"/>
          </p:nvPr>
        </p:nvSpPr>
        <p:spPr>
          <a:xfrm>
            <a:off x="2057400" y="1066800"/>
            <a:ext cx="8229600" cy="4419600"/>
          </a:xfrm>
        </p:spPr>
        <p:txBody>
          <a:bodyPr/>
          <a:lstStyle/>
          <a:p>
            <a:pPr eaLnBrk="1" hangingPunct="1">
              <a:defRPr/>
            </a:pPr>
            <a:r>
              <a:rPr lang="en-US" sz="2400" dirty="0"/>
              <a:t>Visualization of the data </a:t>
            </a:r>
            <a:r>
              <a:rPr lang="en-US" sz="2400" dirty="0"/>
              <a:t>to </a:t>
            </a:r>
            <a:r>
              <a:rPr lang="en-US" sz="2400" dirty="0"/>
              <a:t>drive continuous </a:t>
            </a:r>
            <a:r>
              <a:rPr lang="en-US" sz="2400" dirty="0"/>
              <a:t>improvement</a:t>
            </a:r>
          </a:p>
          <a:p>
            <a:pPr eaLnBrk="1" hangingPunct="1">
              <a:defRPr/>
            </a:pPr>
            <a:endParaRPr lang="en-US" sz="2400" dirty="0"/>
          </a:p>
          <a:p>
            <a:pPr eaLnBrk="1" hangingPunct="1">
              <a:defRPr/>
            </a:pPr>
            <a:r>
              <a:rPr lang="en-US" sz="2400" dirty="0"/>
              <a:t>Team Members receive  </a:t>
            </a:r>
            <a:r>
              <a:rPr lang="en-US" sz="2400" u="sng" dirty="0"/>
              <a:t>RealTime</a:t>
            </a:r>
            <a:r>
              <a:rPr lang="en-US" sz="2400" dirty="0"/>
              <a:t>  information</a:t>
            </a:r>
          </a:p>
          <a:p>
            <a:pPr eaLnBrk="1" hangingPunct="1">
              <a:defRPr/>
            </a:pPr>
            <a:endParaRPr lang="en-US" sz="1000" dirty="0"/>
          </a:p>
          <a:p>
            <a:pPr marL="0" indent="0" eaLnBrk="1" hangingPunct="1">
              <a:buNone/>
              <a:defRPr/>
            </a:pPr>
            <a:endParaRPr lang="en-US" sz="1000" dirty="0"/>
          </a:p>
          <a:p>
            <a:pPr lvl="1" eaLnBrk="1" hangingPunct="1">
              <a:defRPr/>
            </a:pPr>
            <a:r>
              <a:rPr lang="en-US" sz="2000" u="sng" dirty="0"/>
              <a:t>Dashboards</a:t>
            </a:r>
            <a:r>
              <a:rPr lang="en-US" sz="2000" dirty="0"/>
              <a:t> in Control Rooms, Production Areas, and Maintenance </a:t>
            </a:r>
            <a:r>
              <a:rPr lang="en-US" sz="2000" dirty="0"/>
              <a:t>Areas</a:t>
            </a:r>
          </a:p>
          <a:p>
            <a:pPr lvl="1" eaLnBrk="1" hangingPunct="1">
              <a:defRPr/>
            </a:pPr>
            <a:endParaRPr lang="en-US" sz="1000" dirty="0"/>
          </a:p>
          <a:p>
            <a:pPr lvl="1" eaLnBrk="1" hangingPunct="1">
              <a:defRPr/>
            </a:pPr>
            <a:r>
              <a:rPr lang="en-US" sz="2000" u="sng" dirty="0"/>
              <a:t>W</a:t>
            </a:r>
            <a:r>
              <a:rPr lang="en-US" sz="2000" u="sng" dirty="0"/>
              <a:t>eb-browser</a:t>
            </a:r>
            <a:r>
              <a:rPr lang="en-US" sz="2000" dirty="0"/>
              <a:t> </a:t>
            </a:r>
            <a:r>
              <a:rPr lang="en-US" sz="2000" dirty="0"/>
              <a:t>on PC, Tablet, </a:t>
            </a:r>
            <a:r>
              <a:rPr lang="en-US" sz="2000" dirty="0"/>
              <a:t>Phones</a:t>
            </a:r>
          </a:p>
          <a:p>
            <a:pPr lvl="1" eaLnBrk="1" hangingPunct="1">
              <a:defRPr/>
            </a:pPr>
            <a:endParaRPr lang="en-US" sz="1000" dirty="0"/>
          </a:p>
          <a:p>
            <a:pPr lvl="1" eaLnBrk="1" hangingPunct="1">
              <a:defRPr/>
            </a:pPr>
            <a:r>
              <a:rPr lang="en-US" sz="2000" u="sng" dirty="0"/>
              <a:t>Emails</a:t>
            </a:r>
            <a:r>
              <a:rPr lang="en-US" sz="2000" dirty="0"/>
              <a:t> with Daily Production data and visual attachments</a:t>
            </a:r>
            <a:endParaRPr lang="en-US" dirty="0"/>
          </a:p>
        </p:txBody>
      </p:sp>
      <p:sp>
        <p:nvSpPr>
          <p:cNvPr id="40964"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50BF2915-E567-434C-8AAE-B853D812ED7A}" type="slidenum">
              <a:rPr lang="en-US" altLang="en-US" sz="2400" b="0">
                <a:solidFill>
                  <a:srgbClr val="FFFFFF"/>
                </a:solidFill>
              </a:rPr>
              <a:pPr fontAlgn="base">
                <a:spcBef>
                  <a:spcPct val="0"/>
                </a:spcBef>
                <a:spcAft>
                  <a:spcPct val="0"/>
                </a:spcAft>
                <a:buClrTx/>
                <a:buSzTx/>
                <a:buNone/>
                <a:defRPr/>
              </a:pPr>
              <a:t>25</a:t>
            </a:fld>
            <a:endParaRPr lang="en-US" altLang="en-US" sz="2400" b="0">
              <a:solidFill>
                <a:srgbClr val="FFFFFF"/>
              </a:solidFill>
            </a:endParaRPr>
          </a:p>
        </p:txBody>
      </p:sp>
    </p:spTree>
    <p:extLst>
      <p:ext uri="{BB962C8B-B14F-4D97-AF65-F5344CB8AC3E}">
        <p14:creationId xmlns:p14="http://schemas.microsoft.com/office/powerpoint/2010/main" val="2006957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2133600" y="228600"/>
            <a:ext cx="8153400" cy="685800"/>
          </a:xfrm>
        </p:spPr>
        <p:txBody>
          <a:bodyPr/>
          <a:lstStyle/>
          <a:p>
            <a:pPr eaLnBrk="1" hangingPunct="1"/>
            <a:r>
              <a:rPr lang="en-US" altLang="en-US" smtClean="0"/>
              <a:t>Sharing Data</a:t>
            </a:r>
          </a:p>
        </p:txBody>
      </p:sp>
      <p:pic>
        <p:nvPicPr>
          <p:cNvPr id="41987" name="Picture 1" descr="Picture of data being shared on a desktop, tablet, and phone.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838200"/>
            <a:ext cx="81534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A8D04519-7615-43F6-AD81-0FACF482F063}" type="slidenum">
              <a:rPr lang="en-US" altLang="en-US" sz="2400" b="0">
                <a:solidFill>
                  <a:srgbClr val="FFFFFF"/>
                </a:solidFill>
              </a:rPr>
              <a:pPr fontAlgn="base">
                <a:spcBef>
                  <a:spcPct val="0"/>
                </a:spcBef>
                <a:spcAft>
                  <a:spcPct val="0"/>
                </a:spcAft>
                <a:buClrTx/>
                <a:buSzTx/>
                <a:buNone/>
                <a:defRPr/>
              </a:pPr>
              <a:t>26</a:t>
            </a:fld>
            <a:endParaRPr lang="en-US" altLang="en-US" sz="2400" b="0">
              <a:solidFill>
                <a:srgbClr val="FFFFFF"/>
              </a:solidFill>
            </a:endParaRPr>
          </a:p>
        </p:txBody>
      </p:sp>
    </p:spTree>
    <p:extLst>
      <p:ext uri="{BB962C8B-B14F-4D97-AF65-F5344CB8AC3E}">
        <p14:creationId xmlns:p14="http://schemas.microsoft.com/office/powerpoint/2010/main" val="3501945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a:xfrm>
            <a:off x="2133600" y="228600"/>
            <a:ext cx="8153400" cy="990600"/>
          </a:xfrm>
        </p:spPr>
        <p:txBody>
          <a:bodyPr/>
          <a:lstStyle/>
          <a:p>
            <a:pPr eaLnBrk="1" hangingPunct="1"/>
            <a:r>
              <a:rPr lang="en-US" altLang="en-US" smtClean="0"/>
              <a:t>OEE is just a starting point</a:t>
            </a:r>
          </a:p>
        </p:txBody>
      </p:sp>
      <p:sp>
        <p:nvSpPr>
          <p:cNvPr id="32771" name="Rectangle 1027"/>
          <p:cNvSpPr>
            <a:spLocks noGrp="1" noChangeArrowheads="1"/>
          </p:cNvSpPr>
          <p:nvPr>
            <p:ph type="body" idx="1"/>
          </p:nvPr>
        </p:nvSpPr>
        <p:spPr>
          <a:xfrm>
            <a:off x="1828800" y="1219200"/>
            <a:ext cx="8648700" cy="4876800"/>
          </a:xfrm>
        </p:spPr>
        <p:txBody>
          <a:bodyPr/>
          <a:lstStyle/>
          <a:p>
            <a:pPr marL="0" indent="0" eaLnBrk="1" hangingPunct="1">
              <a:buNone/>
              <a:defRPr/>
            </a:pPr>
            <a:endParaRPr lang="en-US" sz="800" dirty="0"/>
          </a:p>
          <a:p>
            <a:pPr marL="0" indent="0">
              <a:buNone/>
              <a:defRPr/>
            </a:pPr>
            <a:endParaRPr lang="en-US" sz="800" dirty="0"/>
          </a:p>
          <a:p>
            <a:pPr>
              <a:defRPr/>
            </a:pPr>
            <a:r>
              <a:rPr lang="en-US" sz="2400" dirty="0"/>
              <a:t>Other example </a:t>
            </a:r>
            <a:r>
              <a:rPr lang="en-US" sz="2400" dirty="0">
                <a:latin typeface="Verdana" panose="020B0604030504040204" pitchFamily="34" charset="0"/>
                <a:ea typeface="Verdana" panose="020B0604030504040204" pitchFamily="34" charset="0"/>
                <a:cs typeface="Verdana" panose="020B0604030504040204" pitchFamily="34" charset="0"/>
              </a:rPr>
              <a:t>IoT </a:t>
            </a:r>
            <a:r>
              <a:rPr lang="en-US" sz="2400" dirty="0">
                <a:latin typeface="+mj-lt"/>
                <a:ea typeface="Verdana" panose="020B0604030504040204" pitchFamily="34" charset="0"/>
                <a:cs typeface="Verdana" panose="020B0604030504040204" pitchFamily="34" charset="0"/>
              </a:rPr>
              <a:t>implementations</a:t>
            </a:r>
          </a:p>
          <a:p>
            <a:pPr>
              <a:defRPr/>
            </a:pPr>
            <a:endParaRPr lang="en-US" sz="2000" dirty="0">
              <a:latin typeface="+mj-lt"/>
              <a:ea typeface="Verdana" panose="020B0604030504040204" pitchFamily="34" charset="0"/>
              <a:cs typeface="Verdana" panose="020B0604030504040204" pitchFamily="34" charset="0"/>
            </a:endParaRPr>
          </a:p>
          <a:p>
            <a:pPr lvl="1">
              <a:defRPr/>
            </a:pPr>
            <a:r>
              <a:rPr lang="en-US" sz="2000" u="sng" dirty="0">
                <a:latin typeface="+mj-lt"/>
                <a:ea typeface="Verdana" panose="020B0604030504040204" pitchFamily="34" charset="0"/>
                <a:cs typeface="Verdana" panose="020B0604030504040204" pitchFamily="34" charset="0"/>
              </a:rPr>
              <a:t>Data Historians </a:t>
            </a:r>
            <a:r>
              <a:rPr lang="en-US" sz="2000" dirty="0">
                <a:latin typeface="+mj-lt"/>
                <a:ea typeface="Verdana" panose="020B0604030504040204" pitchFamily="34" charset="0"/>
                <a:cs typeface="Verdana" panose="020B0604030504040204" pitchFamily="34" charset="0"/>
              </a:rPr>
              <a:t>for Trending and Track &amp;Trace</a:t>
            </a:r>
          </a:p>
          <a:p>
            <a:pPr marL="457200" lvl="1" indent="0">
              <a:buNone/>
              <a:defRPr/>
            </a:pPr>
            <a:endParaRPr lang="en-US" sz="2000" dirty="0">
              <a:latin typeface="+mj-lt"/>
              <a:ea typeface="Verdana" panose="020B0604030504040204" pitchFamily="34" charset="0"/>
              <a:cs typeface="Verdana" panose="020B0604030504040204" pitchFamily="34" charset="0"/>
            </a:endParaRPr>
          </a:p>
          <a:p>
            <a:pPr lvl="1">
              <a:defRPr/>
            </a:pPr>
            <a:r>
              <a:rPr lang="en-US" sz="2000" u="sng" dirty="0">
                <a:latin typeface="+mj-lt"/>
                <a:ea typeface="Verdana" panose="020B0604030504040204" pitchFamily="34" charset="0"/>
                <a:cs typeface="Verdana" panose="020B0604030504040204" pitchFamily="34" charset="0"/>
              </a:rPr>
              <a:t>Server / Client</a:t>
            </a:r>
            <a:r>
              <a:rPr lang="en-US" sz="2000" dirty="0">
                <a:latin typeface="+mj-lt"/>
                <a:ea typeface="Verdana" panose="020B0604030504040204" pitchFamily="34" charset="0"/>
                <a:cs typeface="Verdana" panose="020B0604030504040204" pitchFamily="34" charset="0"/>
              </a:rPr>
              <a:t> HMI systems for distributive control and mobility</a:t>
            </a:r>
          </a:p>
          <a:p>
            <a:pPr marL="457200" lvl="1" indent="0">
              <a:buNone/>
              <a:defRPr/>
            </a:pPr>
            <a:endParaRPr lang="en-US" sz="2000" dirty="0">
              <a:latin typeface="+mj-lt"/>
              <a:ea typeface="Verdana" panose="020B0604030504040204" pitchFamily="34" charset="0"/>
              <a:cs typeface="Verdana" panose="020B0604030504040204" pitchFamily="34" charset="0"/>
            </a:endParaRPr>
          </a:p>
          <a:p>
            <a:pPr lvl="1">
              <a:defRPr/>
            </a:pPr>
            <a:r>
              <a:rPr lang="en-US" sz="2000" u="sng" dirty="0">
                <a:ea typeface="Verdana" panose="020B0604030504040204" pitchFamily="34" charset="0"/>
                <a:cs typeface="Verdana" panose="020B0604030504040204" pitchFamily="34" charset="0"/>
              </a:rPr>
              <a:t>Thin Managers </a:t>
            </a:r>
            <a:r>
              <a:rPr lang="en-US" sz="2000" dirty="0">
                <a:ea typeface="Verdana" panose="020B0604030504040204" pitchFamily="34" charset="0"/>
                <a:cs typeface="Verdana" panose="020B0604030504040204" pitchFamily="34" charset="0"/>
              </a:rPr>
              <a:t>and Thin Clients</a:t>
            </a:r>
          </a:p>
          <a:p>
            <a:pPr marL="457200" lvl="1" indent="0">
              <a:buNone/>
              <a:defRPr/>
            </a:pPr>
            <a:endParaRPr lang="en-US" sz="2000" dirty="0">
              <a:latin typeface="+mj-lt"/>
              <a:ea typeface="Verdana" panose="020B0604030504040204" pitchFamily="34" charset="0"/>
              <a:cs typeface="Verdana" panose="020B0604030504040204" pitchFamily="34" charset="0"/>
            </a:endParaRPr>
          </a:p>
          <a:p>
            <a:pPr lvl="1">
              <a:defRPr/>
            </a:pPr>
            <a:r>
              <a:rPr lang="en-US" sz="2000" u="sng" dirty="0">
                <a:latin typeface="+mj-lt"/>
                <a:ea typeface="Verdana" panose="020B0604030504040204" pitchFamily="34" charset="0"/>
                <a:cs typeface="Verdana" panose="020B0604030504040204" pitchFamily="34" charset="0"/>
              </a:rPr>
              <a:t>MES</a:t>
            </a:r>
            <a:r>
              <a:rPr lang="en-US" sz="2000" dirty="0">
                <a:latin typeface="+mj-lt"/>
                <a:ea typeface="Verdana" panose="020B0604030504040204" pitchFamily="34" charset="0"/>
                <a:cs typeface="Verdana" panose="020B0604030504040204" pitchFamily="34" charset="0"/>
              </a:rPr>
              <a:t> to model and enforce Processes, Performance, Quality</a:t>
            </a:r>
          </a:p>
          <a:p>
            <a:pPr marL="457200" lvl="1" indent="0">
              <a:buNone/>
              <a:defRPr/>
            </a:pPr>
            <a:endParaRPr lang="en-US" dirty="0" smtClean="0"/>
          </a:p>
          <a:p>
            <a:pPr marL="0" indent="0">
              <a:buNone/>
              <a:defRPr/>
            </a:pPr>
            <a:endParaRPr lang="en-US" sz="1000" dirty="0"/>
          </a:p>
          <a:p>
            <a:pPr marL="0" indent="0" eaLnBrk="1" hangingPunct="1">
              <a:buNone/>
              <a:defRPr/>
            </a:pPr>
            <a:endParaRPr lang="en-US" sz="2400" dirty="0"/>
          </a:p>
          <a:p>
            <a:pPr eaLnBrk="1" hangingPunct="1">
              <a:defRPr/>
            </a:pPr>
            <a:endParaRPr lang="en-US" dirty="0"/>
          </a:p>
          <a:p>
            <a:pPr eaLnBrk="1" hangingPunct="1">
              <a:defRPr/>
            </a:pPr>
            <a:endParaRPr lang="en-US" dirty="0" smtClean="0"/>
          </a:p>
          <a:p>
            <a:pPr eaLnBrk="1" hangingPunct="1">
              <a:defRPr/>
            </a:pPr>
            <a:endParaRPr lang="en-US" sz="1000" dirty="0"/>
          </a:p>
        </p:txBody>
      </p:sp>
      <p:sp>
        <p:nvSpPr>
          <p:cNvPr id="4301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2D32136F-0425-48FD-8961-A91BEC1C92E1}" type="slidenum">
              <a:rPr lang="en-US" altLang="en-US" sz="2400" b="0">
                <a:solidFill>
                  <a:srgbClr val="FFFFFF"/>
                </a:solidFill>
              </a:rPr>
              <a:pPr fontAlgn="base">
                <a:spcBef>
                  <a:spcPct val="0"/>
                </a:spcBef>
                <a:spcAft>
                  <a:spcPct val="0"/>
                </a:spcAft>
                <a:buClrTx/>
                <a:buSzTx/>
                <a:buNone/>
                <a:defRPr/>
              </a:pPr>
              <a:t>27</a:t>
            </a:fld>
            <a:endParaRPr lang="en-US" altLang="en-US" sz="2400" b="0">
              <a:solidFill>
                <a:srgbClr val="FFFFFF"/>
              </a:solidFill>
            </a:endParaRPr>
          </a:p>
        </p:txBody>
      </p:sp>
    </p:spTree>
    <p:extLst>
      <p:ext uri="{BB962C8B-B14F-4D97-AF65-F5344CB8AC3E}">
        <p14:creationId xmlns:p14="http://schemas.microsoft.com/office/powerpoint/2010/main" val="26845198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247900" y="355600"/>
            <a:ext cx="7772400" cy="5178926"/>
          </a:xfrm>
        </p:spPr>
        <p:txBody>
          <a:bodyPr/>
          <a:lstStyle/>
          <a:p>
            <a:r>
              <a:rPr lang="en-US" i="1" dirty="0">
                <a:solidFill>
                  <a:schemeClr val="tx1"/>
                </a:solidFill>
                <a:latin typeface="CommercialScript BT" panose="03030803040807090C04" pitchFamily="66" charset="0"/>
              </a:rPr>
              <a:t>Thank </a:t>
            </a:r>
            <a:r>
              <a:rPr lang="en-US" i="1" dirty="0" smtClean="0">
                <a:solidFill>
                  <a:schemeClr val="tx1"/>
                </a:solidFill>
                <a:latin typeface="CommercialScript BT" panose="03030803040807090C04" pitchFamily="66" charset="0"/>
              </a:rPr>
              <a:t>you</a:t>
            </a:r>
            <a:br>
              <a:rPr lang="en-US" i="1" dirty="0" smtClean="0">
                <a:solidFill>
                  <a:schemeClr val="tx1"/>
                </a:solidFill>
                <a:latin typeface="CommercialScript BT" panose="03030803040807090C04" pitchFamily="66" charset="0"/>
              </a:rPr>
            </a:br>
            <a:r>
              <a:rPr lang="en-US" i="1" dirty="0">
                <a:solidFill>
                  <a:schemeClr val="tx1"/>
                </a:solidFill>
                <a:latin typeface="CommercialScript BT" panose="03030803040807090C04" pitchFamily="66" charset="0"/>
              </a:rPr>
              <a:t/>
            </a:r>
            <a:br>
              <a:rPr lang="en-US" i="1" dirty="0">
                <a:solidFill>
                  <a:schemeClr val="tx1"/>
                </a:solidFill>
                <a:latin typeface="CommercialScript BT" panose="03030803040807090C04" pitchFamily="66" charset="0"/>
              </a:rPr>
            </a:br>
            <a:r>
              <a:rPr lang="en-US" dirty="0">
                <a:solidFill>
                  <a:schemeClr val="tx1"/>
                </a:solidFill>
              </a:rPr>
              <a:t>Questions</a:t>
            </a:r>
            <a:br>
              <a:rPr lang="en-US" dirty="0">
                <a:solidFill>
                  <a:schemeClr val="tx1"/>
                </a:solidFill>
              </a:rPr>
            </a:br>
            <a:endParaRPr lang="en-US" dirty="0">
              <a:solidFill>
                <a:schemeClr val="tx1"/>
              </a:solidFill>
            </a:endParaRPr>
          </a:p>
        </p:txBody>
      </p:sp>
      <p:sp>
        <p:nvSpPr>
          <p:cNvPr id="44035" name="Slide Number Placeholder 2"/>
          <p:cNvSpPr>
            <a:spLocks noGrp="1"/>
          </p:cNvSpPr>
          <p:nvPr>
            <p:ph type="sldNum" sz="quarter" idx="11"/>
          </p:nvPr>
        </p:nvSpPr>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457200">
              <a:buClr>
                <a:srgbClr val="FFFF00"/>
              </a:buClr>
            </a:pPr>
            <a:fld id="{AF73BE22-41E4-4750-A282-982624BE59B3}" type="slidenum">
              <a:rPr lang="en-US" altLang="en-US">
                <a:solidFill>
                  <a:srgbClr val="FFFFFF"/>
                </a:solidFill>
              </a:rPr>
              <a:pPr defTabSz="457200">
                <a:buClr>
                  <a:srgbClr val="FFFF00"/>
                </a:buClr>
              </a:pPr>
              <a:t>28</a:t>
            </a:fld>
            <a:endParaRPr lang="en-US" altLang="en-US">
              <a:solidFill>
                <a:srgbClr val="FFFFFF"/>
              </a:solidFill>
            </a:endParaRPr>
          </a:p>
        </p:txBody>
      </p:sp>
    </p:spTree>
    <p:extLst>
      <p:ext uri="{BB962C8B-B14F-4D97-AF65-F5344CB8AC3E}">
        <p14:creationId xmlns:p14="http://schemas.microsoft.com/office/powerpoint/2010/main" val="2566230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pPr eaLnBrk="1" hangingPunct="1"/>
            <a:r>
              <a:rPr lang="en-US" altLang="en-US" u="sng" smtClean="0"/>
              <a:t>Data</a:t>
            </a:r>
            <a:r>
              <a:rPr lang="en-US" altLang="en-US" smtClean="0"/>
              <a:t> provides a competitive edge</a:t>
            </a:r>
          </a:p>
        </p:txBody>
      </p:sp>
      <p:sp>
        <p:nvSpPr>
          <p:cNvPr id="18435" name="Rectangle 1027"/>
          <p:cNvSpPr>
            <a:spLocks noGrp="1" noChangeArrowheads="1"/>
          </p:cNvSpPr>
          <p:nvPr>
            <p:ph type="body" idx="1"/>
          </p:nvPr>
        </p:nvSpPr>
        <p:spPr>
          <a:xfrm>
            <a:off x="2273300" y="1574800"/>
            <a:ext cx="7772400" cy="4368800"/>
          </a:xfrm>
        </p:spPr>
        <p:txBody>
          <a:bodyPr/>
          <a:lstStyle/>
          <a:p>
            <a:pPr eaLnBrk="1" hangingPunct="1"/>
            <a:r>
              <a:rPr lang="en-US" altLang="en-US" sz="2400"/>
              <a:t>Visualize </a:t>
            </a:r>
            <a:r>
              <a:rPr lang="en-US" altLang="en-US" sz="2400" u="sng"/>
              <a:t>Data</a:t>
            </a:r>
            <a:r>
              <a:rPr lang="en-US" altLang="en-US" sz="2400"/>
              <a:t> as a by-product of your operation</a:t>
            </a:r>
          </a:p>
          <a:p>
            <a:pPr eaLnBrk="1" hangingPunct="1"/>
            <a:endParaRPr lang="en-US" altLang="en-US" sz="2400"/>
          </a:p>
          <a:p>
            <a:pPr eaLnBrk="1" hangingPunct="1"/>
            <a:r>
              <a:rPr lang="en-US" altLang="en-US" sz="2400"/>
              <a:t>You have already invested in creating it</a:t>
            </a:r>
          </a:p>
          <a:p>
            <a:pPr eaLnBrk="1" hangingPunct="1"/>
            <a:endParaRPr lang="en-US" altLang="en-US" sz="2400"/>
          </a:p>
          <a:p>
            <a:pPr eaLnBrk="1" hangingPunct="1"/>
            <a:r>
              <a:rPr lang="en-US" altLang="en-US" sz="2400"/>
              <a:t>Data can be ignored and provide no value</a:t>
            </a:r>
          </a:p>
          <a:p>
            <a:pPr eaLnBrk="1" hangingPunct="1"/>
            <a:endParaRPr lang="en-US" altLang="en-US" sz="2400"/>
          </a:p>
          <a:p>
            <a:pPr eaLnBrk="1" hangingPunct="1"/>
            <a:r>
              <a:rPr lang="en-US" altLang="en-US" sz="2400"/>
              <a:t>Data captured and analyzed can reduce cost</a:t>
            </a:r>
          </a:p>
          <a:p>
            <a:pPr eaLnBrk="1" hangingPunct="1"/>
            <a:endParaRPr lang="en-US" altLang="en-US" sz="2400"/>
          </a:p>
          <a:p>
            <a:pPr eaLnBrk="1" hangingPunct="1"/>
            <a:r>
              <a:rPr lang="en-US" altLang="en-US" sz="2400"/>
              <a:t>Your competition is implementing data collection</a:t>
            </a:r>
          </a:p>
        </p:txBody>
      </p:sp>
      <p:sp>
        <p:nvSpPr>
          <p:cNvPr id="1843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26D0AA1B-5EFC-4385-8379-BC22A8C4F52E}" type="slidenum">
              <a:rPr lang="en-US" altLang="en-US" sz="2400" b="0">
                <a:solidFill>
                  <a:srgbClr val="FFFFFF"/>
                </a:solidFill>
              </a:rPr>
              <a:pPr fontAlgn="base">
                <a:spcBef>
                  <a:spcPct val="0"/>
                </a:spcBef>
                <a:spcAft>
                  <a:spcPct val="0"/>
                </a:spcAft>
                <a:buClrTx/>
                <a:buSzTx/>
                <a:buNone/>
                <a:defRPr/>
              </a:pPr>
              <a:t>3</a:t>
            </a:fld>
            <a:endParaRPr lang="en-US" altLang="en-US" sz="2400" b="0">
              <a:solidFill>
                <a:srgbClr val="FFFFFF"/>
              </a:solidFill>
            </a:endParaRPr>
          </a:p>
        </p:txBody>
      </p:sp>
    </p:spTree>
    <p:extLst>
      <p:ext uri="{BB962C8B-B14F-4D97-AF65-F5344CB8AC3E}">
        <p14:creationId xmlns:p14="http://schemas.microsoft.com/office/powerpoint/2010/main" val="12691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2262188" y="357189"/>
            <a:ext cx="7491412" cy="771525"/>
          </a:xfrm>
        </p:spPr>
        <p:txBody>
          <a:bodyPr/>
          <a:lstStyle/>
          <a:p>
            <a:pPr eaLnBrk="1" hangingPunct="1"/>
            <a:r>
              <a:rPr lang="en-US" altLang="en-US" dirty="0" smtClean="0"/>
              <a:t>Use DATA to drive Improvements</a:t>
            </a:r>
          </a:p>
        </p:txBody>
      </p:sp>
      <p:grpSp>
        <p:nvGrpSpPr>
          <p:cNvPr id="19460" name="Group 50" descr="Diagram shows a productline and higlighs one work cell that gives data output in the form of bionary code then it goes to be analyzed, then to make improvements and back to the data center. "/>
          <p:cNvGrpSpPr>
            <a:grpSpLocks/>
          </p:cNvGrpSpPr>
          <p:nvPr/>
        </p:nvGrpSpPr>
        <p:grpSpPr bwMode="auto">
          <a:xfrm>
            <a:off x="2527301" y="3595688"/>
            <a:ext cx="5484813" cy="2463800"/>
            <a:chOff x="-608972" y="-335041"/>
            <a:chExt cx="5225422" cy="2965300"/>
          </a:xfrm>
        </p:grpSpPr>
        <p:sp>
          <p:nvSpPr>
            <p:cNvPr id="52" name="Rectangle 51"/>
            <p:cNvSpPr/>
            <p:nvPr/>
          </p:nvSpPr>
          <p:spPr>
            <a:xfrm>
              <a:off x="1942486" y="253433"/>
              <a:ext cx="1029960" cy="102983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53" name="Rectangle 52"/>
            <p:cNvSpPr/>
            <p:nvPr/>
          </p:nvSpPr>
          <p:spPr>
            <a:xfrm>
              <a:off x="2305468" y="608811"/>
              <a:ext cx="329708" cy="33053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54" name="Rectangle 53"/>
            <p:cNvSpPr/>
            <p:nvPr/>
          </p:nvSpPr>
          <p:spPr>
            <a:xfrm>
              <a:off x="1314830" y="608811"/>
              <a:ext cx="329708" cy="33053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55" name="Rectangle 54"/>
            <p:cNvSpPr/>
            <p:nvPr/>
          </p:nvSpPr>
          <p:spPr>
            <a:xfrm>
              <a:off x="342343" y="603078"/>
              <a:ext cx="331220" cy="33054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56" name="Rectangle 55"/>
            <p:cNvSpPr/>
            <p:nvPr/>
          </p:nvSpPr>
          <p:spPr>
            <a:xfrm>
              <a:off x="3296104" y="603078"/>
              <a:ext cx="329708" cy="33054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57" name="Rectangle 56"/>
            <p:cNvSpPr/>
            <p:nvPr/>
          </p:nvSpPr>
          <p:spPr>
            <a:xfrm>
              <a:off x="4286742" y="603078"/>
              <a:ext cx="329708" cy="33054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grpSp>
          <p:nvGrpSpPr>
            <p:cNvPr id="19489" name="Group 57"/>
            <p:cNvGrpSpPr>
              <a:grpSpLocks/>
            </p:cNvGrpSpPr>
            <p:nvPr/>
          </p:nvGrpSpPr>
          <p:grpSpPr bwMode="auto">
            <a:xfrm>
              <a:off x="2109470" y="1167275"/>
              <a:ext cx="2323262" cy="746615"/>
              <a:chOff x="2540" y="-197975"/>
              <a:chExt cx="2323262" cy="746615"/>
            </a:xfrm>
          </p:grpSpPr>
          <p:sp>
            <p:nvSpPr>
              <p:cNvPr id="73" name="Isosceles Triangle 72"/>
              <p:cNvSpPr/>
              <p:nvPr/>
            </p:nvSpPr>
            <p:spPr>
              <a:xfrm rot="5400000">
                <a:off x="96022" y="-93928"/>
                <a:ext cx="548351" cy="73655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19505" name="Text Box 2"/>
              <p:cNvSpPr txBox="1">
                <a:spLocks noChangeArrowheads="1"/>
              </p:cNvSpPr>
              <p:nvPr/>
            </p:nvSpPr>
            <p:spPr bwMode="auto">
              <a:xfrm>
                <a:off x="1101521" y="-197975"/>
                <a:ext cx="1224281" cy="3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10101…</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490" name="Group 58"/>
            <p:cNvGrpSpPr>
              <a:grpSpLocks/>
            </p:cNvGrpSpPr>
            <p:nvPr/>
          </p:nvGrpSpPr>
          <p:grpSpPr bwMode="auto">
            <a:xfrm>
              <a:off x="43789" y="2218054"/>
              <a:ext cx="2804708" cy="412205"/>
              <a:chOff x="-2071077" y="-36758"/>
              <a:chExt cx="2805136" cy="418604"/>
            </a:xfrm>
          </p:grpSpPr>
          <p:sp>
            <p:nvSpPr>
              <p:cNvPr id="71" name="Rectangle 70"/>
              <p:cNvSpPr/>
              <p:nvPr/>
            </p:nvSpPr>
            <p:spPr>
              <a:xfrm>
                <a:off x="353" y="-392"/>
                <a:ext cx="733637" cy="3550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19503" name="Text Box 2"/>
              <p:cNvSpPr txBox="1">
                <a:spLocks noChangeArrowheads="1"/>
              </p:cNvSpPr>
              <p:nvPr/>
            </p:nvSpPr>
            <p:spPr bwMode="auto">
              <a:xfrm>
                <a:off x="-2071077" y="-36758"/>
                <a:ext cx="1834145" cy="41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Analyze</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491" name="Group 59"/>
            <p:cNvGrpSpPr>
              <a:grpSpLocks/>
            </p:cNvGrpSpPr>
            <p:nvPr/>
          </p:nvGrpSpPr>
          <p:grpSpPr bwMode="auto">
            <a:xfrm>
              <a:off x="-608972" y="1270000"/>
              <a:ext cx="2370462" cy="615315"/>
              <a:chOff x="-907422" y="0"/>
              <a:chExt cx="2370462" cy="615315"/>
            </a:xfrm>
          </p:grpSpPr>
          <p:sp>
            <p:nvSpPr>
              <p:cNvPr id="66" name="Oval 65"/>
              <p:cNvSpPr/>
              <p:nvPr/>
            </p:nvSpPr>
            <p:spPr>
              <a:xfrm>
                <a:off x="913535" y="66761"/>
                <a:ext cx="549010" cy="5483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19498" name="Text Box 2"/>
              <p:cNvSpPr txBox="1">
                <a:spLocks noChangeArrowheads="1"/>
              </p:cNvSpPr>
              <p:nvPr/>
            </p:nvSpPr>
            <p:spPr bwMode="auto">
              <a:xfrm>
                <a:off x="-907422" y="0"/>
                <a:ext cx="1924916" cy="445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Improvements</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19499" name="Group 67"/>
              <p:cNvGrpSpPr>
                <a:grpSpLocks/>
              </p:cNvGrpSpPr>
              <p:nvPr/>
            </p:nvGrpSpPr>
            <p:grpSpPr bwMode="auto">
              <a:xfrm>
                <a:off x="1092200" y="241300"/>
                <a:ext cx="198521" cy="190500"/>
                <a:chOff x="0" y="0"/>
                <a:chExt cx="186690" cy="190500"/>
              </a:xfrm>
            </p:grpSpPr>
            <p:cxnSp>
              <p:nvCxnSpPr>
                <p:cNvPr id="69" name="Straight Connector 68"/>
                <p:cNvCxnSpPr/>
                <p:nvPr/>
              </p:nvCxnSpPr>
              <p:spPr>
                <a:xfrm>
                  <a:off x="-186" y="96770"/>
                  <a:ext cx="1863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93685" y="-672"/>
                  <a:ext cx="0" cy="1910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61" name="Connector: Elbow 223"/>
            <p:cNvCxnSpPr/>
            <p:nvPr/>
          </p:nvCxnSpPr>
          <p:spPr>
            <a:xfrm>
              <a:off x="2883213" y="1606161"/>
              <a:ext cx="45373" cy="846409"/>
            </a:xfrm>
            <a:prstGeom prst="bentConnector3">
              <a:avLst>
                <a:gd name="adj1" fmla="val 1523054"/>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224"/>
            <p:cNvCxnSpPr/>
            <p:nvPr/>
          </p:nvCxnSpPr>
          <p:spPr>
            <a:xfrm flipH="1" flipV="1">
              <a:off x="1499346" y="1955805"/>
              <a:ext cx="561109" cy="496764"/>
            </a:xfrm>
            <a:prstGeom prst="bentConnector3">
              <a:avLst>
                <a:gd name="adj1" fmla="val 99789"/>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1823004" y="1606161"/>
              <a:ext cx="258625" cy="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9495" name="Text Box 2"/>
            <p:cNvSpPr txBox="1">
              <a:spLocks noChangeArrowheads="1"/>
            </p:cNvSpPr>
            <p:nvPr/>
          </p:nvSpPr>
          <p:spPr bwMode="auto">
            <a:xfrm>
              <a:off x="-12078" y="134650"/>
              <a:ext cx="1027458" cy="46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Product</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496" name="Text Box 2"/>
            <p:cNvSpPr txBox="1">
              <a:spLocks noChangeArrowheads="1"/>
            </p:cNvSpPr>
            <p:nvPr/>
          </p:nvSpPr>
          <p:spPr bwMode="auto">
            <a:xfrm>
              <a:off x="1644650" y="-335041"/>
              <a:ext cx="1398619" cy="534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Work Cell</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461" name="Group 75" descr="Diagram shows a productline and higlighs one work cell that gives data output in the form of bionary code then it goes nowhere and becomes wasted Data."/>
          <p:cNvGrpSpPr>
            <a:grpSpLocks/>
          </p:cNvGrpSpPr>
          <p:nvPr/>
        </p:nvGrpSpPr>
        <p:grpSpPr bwMode="auto">
          <a:xfrm>
            <a:off x="3398839" y="1089026"/>
            <a:ext cx="5773737" cy="4632325"/>
            <a:chOff x="-12079" y="-213772"/>
            <a:chExt cx="5501751" cy="5340359"/>
          </a:xfrm>
        </p:grpSpPr>
        <p:sp>
          <p:nvSpPr>
            <p:cNvPr id="77" name="Rectangle 76"/>
            <p:cNvSpPr/>
            <p:nvPr/>
          </p:nvSpPr>
          <p:spPr>
            <a:xfrm>
              <a:off x="1942351" y="254745"/>
              <a:ext cx="1030160" cy="102854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78" name="Rectangle 77"/>
            <p:cNvSpPr/>
            <p:nvPr/>
          </p:nvSpPr>
          <p:spPr>
            <a:xfrm>
              <a:off x="2305403" y="609793"/>
              <a:ext cx="329772" cy="329426"/>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79" name="Rectangle 78"/>
            <p:cNvSpPr/>
            <p:nvPr/>
          </p:nvSpPr>
          <p:spPr>
            <a:xfrm>
              <a:off x="1314573" y="609793"/>
              <a:ext cx="329772" cy="329426"/>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80" name="Rectangle 79"/>
            <p:cNvSpPr/>
            <p:nvPr/>
          </p:nvSpPr>
          <p:spPr>
            <a:xfrm>
              <a:off x="335846" y="602472"/>
              <a:ext cx="331285" cy="331257"/>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81" name="Rectangle 80"/>
            <p:cNvSpPr/>
            <p:nvPr/>
          </p:nvSpPr>
          <p:spPr>
            <a:xfrm>
              <a:off x="3296232" y="602472"/>
              <a:ext cx="329772" cy="331257"/>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82" name="Rectangle 81"/>
            <p:cNvSpPr/>
            <p:nvPr/>
          </p:nvSpPr>
          <p:spPr>
            <a:xfrm>
              <a:off x="4285549" y="602472"/>
              <a:ext cx="331285" cy="331257"/>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grpSp>
          <p:nvGrpSpPr>
            <p:cNvPr id="19469" name="Group 82"/>
            <p:cNvGrpSpPr>
              <a:grpSpLocks/>
            </p:cNvGrpSpPr>
            <p:nvPr/>
          </p:nvGrpSpPr>
          <p:grpSpPr bwMode="auto">
            <a:xfrm>
              <a:off x="1870025" y="1213193"/>
              <a:ext cx="2942954" cy="3913394"/>
              <a:chOff x="-236905" y="-126657"/>
              <a:chExt cx="2942954" cy="3913394"/>
            </a:xfrm>
          </p:grpSpPr>
          <p:sp>
            <p:nvSpPr>
              <p:cNvPr id="93" name="Isosceles Triangle 92"/>
              <p:cNvSpPr/>
              <p:nvPr/>
            </p:nvSpPr>
            <p:spPr>
              <a:xfrm rot="5400000">
                <a:off x="95645" y="-93655"/>
                <a:ext cx="549043" cy="736693"/>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sp>
            <p:nvSpPr>
              <p:cNvPr id="19480" name="Text Box 2"/>
              <p:cNvSpPr txBox="1">
                <a:spLocks noChangeArrowheads="1"/>
              </p:cNvSpPr>
              <p:nvPr/>
            </p:nvSpPr>
            <p:spPr bwMode="auto">
              <a:xfrm>
                <a:off x="817233" y="-126657"/>
                <a:ext cx="1549068" cy="39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10101</a:t>
                </a:r>
                <a:r>
                  <a:rPr lang="en-US" altLang="en-US" sz="1000" b="0">
                    <a:solidFill>
                      <a:srgbClr val="FFFFFF"/>
                    </a:solidFill>
                    <a:ea typeface="Calibri" panose="020F0502020204030204" pitchFamily="34" charset="0"/>
                    <a:cs typeface="Times New Roman" panose="02020603050405020304" pitchFamily="18" charset="0"/>
                  </a:rPr>
                  <a:t>…</a:t>
                </a:r>
                <a:endParaRPr lang="en-US" altLang="en-US" sz="11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481" name="Text Box 2"/>
              <p:cNvSpPr txBox="1">
                <a:spLocks noChangeArrowheads="1"/>
              </p:cNvSpPr>
              <p:nvPr/>
            </p:nvSpPr>
            <p:spPr bwMode="auto">
              <a:xfrm>
                <a:off x="-236905" y="480857"/>
                <a:ext cx="1504629" cy="58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Data Output</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482" name="Text Box 2"/>
              <p:cNvSpPr txBox="1">
                <a:spLocks noChangeArrowheads="1"/>
              </p:cNvSpPr>
              <p:nvPr/>
            </p:nvSpPr>
            <p:spPr bwMode="auto">
              <a:xfrm>
                <a:off x="1201420" y="3197400"/>
                <a:ext cx="1504629" cy="58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Data Output</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9470" name="Group 83"/>
            <p:cNvGrpSpPr>
              <a:grpSpLocks/>
            </p:cNvGrpSpPr>
            <p:nvPr/>
          </p:nvGrpSpPr>
          <p:grpSpPr bwMode="auto">
            <a:xfrm>
              <a:off x="3308350" y="2095500"/>
              <a:ext cx="515470" cy="515470"/>
              <a:chOff x="0" y="0"/>
              <a:chExt cx="515470" cy="515470"/>
            </a:xfrm>
          </p:grpSpPr>
          <p:sp>
            <p:nvSpPr>
              <p:cNvPr id="89" name="Flowchart: Manual Operation 88"/>
              <p:cNvSpPr/>
              <p:nvPr/>
            </p:nvSpPr>
            <p:spPr>
              <a:xfrm>
                <a:off x="-16" y="369"/>
                <a:ext cx="515837" cy="514271"/>
              </a:xfrm>
              <a:prstGeom prst="flowChartManualOperati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n-US" sz="2400">
                  <a:solidFill>
                    <a:srgbClr val="FFFFFF"/>
                  </a:solidFill>
                  <a:latin typeface="Arial"/>
                </a:endParaRPr>
              </a:p>
            </p:txBody>
          </p:sp>
          <p:cxnSp>
            <p:nvCxnSpPr>
              <p:cNvPr id="90" name="Straight Connector 89"/>
              <p:cNvCxnSpPr/>
              <p:nvPr/>
            </p:nvCxnSpPr>
            <p:spPr>
              <a:xfrm>
                <a:off x="102849" y="62594"/>
                <a:ext cx="68073" cy="3843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58659" y="62594"/>
                <a:ext cx="0" cy="3843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52447" y="62594"/>
                <a:ext cx="52945" cy="3843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 name="Connector: Elbow 197"/>
            <p:cNvCxnSpPr/>
            <p:nvPr/>
          </p:nvCxnSpPr>
          <p:spPr>
            <a:xfrm>
              <a:off x="2883261" y="1612711"/>
              <a:ext cx="680723" cy="448386"/>
            </a:xfrm>
            <a:prstGeom prst="bentConnector3">
              <a:avLst>
                <a:gd name="adj1" fmla="val 10017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472" name="Text Box 2"/>
            <p:cNvSpPr txBox="1">
              <a:spLocks noChangeArrowheads="1"/>
            </p:cNvSpPr>
            <p:nvPr/>
          </p:nvSpPr>
          <p:spPr bwMode="auto">
            <a:xfrm>
              <a:off x="1822450" y="-213772"/>
              <a:ext cx="1343930" cy="4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Work Cell</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473" name="Text Box 2"/>
            <p:cNvSpPr txBox="1">
              <a:spLocks noChangeArrowheads="1"/>
            </p:cNvSpPr>
            <p:nvPr/>
          </p:nvSpPr>
          <p:spPr bwMode="auto">
            <a:xfrm>
              <a:off x="-12079" y="-6199"/>
              <a:ext cx="1027458" cy="446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eaLnBrk="0" fontAlgn="base" hangingPunct="0">
                <a:lnSpc>
                  <a:spcPct val="107000"/>
                </a:lnSpc>
                <a:spcBef>
                  <a:spcPct val="0"/>
                </a:spcBef>
                <a:spcAft>
                  <a:spcPts val="800"/>
                </a:spcAft>
                <a:buClrTx/>
                <a:buSzTx/>
                <a:buNone/>
                <a:defRPr/>
              </a:pPr>
              <a:r>
                <a:rPr lang="en-US" altLang="en-US" sz="2000" b="0">
                  <a:solidFill>
                    <a:srgbClr val="FFFFFF"/>
                  </a:solidFill>
                  <a:ea typeface="Calibri" panose="020F0502020204030204" pitchFamily="34" charset="0"/>
                  <a:cs typeface="Times New Roman" panose="02020603050405020304" pitchFamily="18" charset="0"/>
                </a:rPr>
                <a:t>Product</a:t>
              </a:r>
              <a:endParaRPr lang="en-US" altLang="en-US" sz="2000" b="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474" name="Text Box 2"/>
            <p:cNvSpPr txBox="1">
              <a:spLocks noChangeArrowheads="1"/>
            </p:cNvSpPr>
            <p:nvPr/>
          </p:nvSpPr>
          <p:spPr bwMode="auto">
            <a:xfrm>
              <a:off x="3752850" y="2266950"/>
              <a:ext cx="1736822" cy="3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0" fontAlgn="base" hangingPunct="0">
                <a:lnSpc>
                  <a:spcPct val="107000"/>
                </a:lnSpc>
                <a:spcBef>
                  <a:spcPct val="0"/>
                </a:spcBef>
                <a:spcAft>
                  <a:spcPts val="800"/>
                </a:spcAft>
                <a:buClrTx/>
                <a:buSzTx/>
                <a:buNone/>
                <a:defRPr/>
              </a:pPr>
              <a:r>
                <a:rPr lang="en-US" altLang="en-US" sz="2000">
                  <a:solidFill>
                    <a:srgbClr val="FFFFFF"/>
                  </a:solidFill>
                  <a:ea typeface="Calibri" panose="020F0502020204030204" pitchFamily="34" charset="0"/>
                  <a:cs typeface="Times New Roman" panose="02020603050405020304" pitchFamily="18" charset="0"/>
                </a:rPr>
                <a:t>Wasted Data</a:t>
              </a:r>
              <a:endParaRPr lang="en-US" altLang="en-US" sz="20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grpSp>
      <p:sp>
        <p:nvSpPr>
          <p:cNvPr id="19462" name="Rectangle 103"/>
          <p:cNvSpPr>
            <a:spLocks noChangeArrowheads="1"/>
          </p:cNvSpPr>
          <p:nvPr/>
        </p:nvSpPr>
        <p:spPr bwMode="auto">
          <a:xfrm>
            <a:off x="1524001" y="-22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0" fontAlgn="base" hangingPunct="0">
              <a:spcBef>
                <a:spcPct val="0"/>
              </a:spcBef>
              <a:spcAft>
                <a:spcPct val="0"/>
              </a:spcAft>
              <a:buClrTx/>
              <a:buSzTx/>
              <a:buNone/>
              <a:defRPr/>
            </a:pPr>
            <a:endParaRPr lang="en-US" altLang="en-US" sz="2400" b="0">
              <a:solidFill>
                <a:srgbClr val="FFFFFF"/>
              </a:solidFill>
            </a:endParaRPr>
          </a:p>
        </p:txBody>
      </p:sp>
      <p:sp>
        <p:nvSpPr>
          <p:cNvPr id="1945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7A32EB38-35AF-455E-ACA5-D6387BFA5950}" type="slidenum">
              <a:rPr lang="en-US" altLang="en-US" sz="2400" b="0">
                <a:solidFill>
                  <a:srgbClr val="FFFFFF"/>
                </a:solidFill>
              </a:rPr>
              <a:pPr fontAlgn="base">
                <a:spcBef>
                  <a:spcPct val="0"/>
                </a:spcBef>
                <a:spcAft>
                  <a:spcPct val="0"/>
                </a:spcAft>
                <a:buClrTx/>
                <a:buSzTx/>
                <a:buNone/>
                <a:defRPr/>
              </a:pPr>
              <a:t>4</a:t>
            </a:fld>
            <a:endParaRPr lang="en-US" altLang="en-US" sz="2400" b="0">
              <a:solidFill>
                <a:srgbClr val="FFFFFF"/>
              </a:solidFill>
            </a:endParaRPr>
          </a:p>
        </p:txBody>
      </p:sp>
    </p:spTree>
    <p:extLst>
      <p:ext uri="{BB962C8B-B14F-4D97-AF65-F5344CB8AC3E}">
        <p14:creationId xmlns:p14="http://schemas.microsoft.com/office/powerpoint/2010/main" val="1110989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2133600" y="1905000"/>
            <a:ext cx="7772400" cy="1206500"/>
          </a:xfrm>
        </p:spPr>
        <p:txBody>
          <a:bodyPr/>
          <a:lstStyle/>
          <a:p>
            <a:pPr eaLnBrk="1" hangingPunct="1"/>
            <a:r>
              <a:rPr lang="en-US" altLang="en-US" sz="3600"/>
              <a:t>Planning for </a:t>
            </a:r>
            <a:r>
              <a:rPr lang="en-US" altLang="en-US" sz="3600">
                <a:latin typeface="Verdana" panose="020B0604030504040204" pitchFamily="34" charset="0"/>
                <a:ea typeface="Verdana" panose="020B0604030504040204" pitchFamily="34" charset="0"/>
                <a:cs typeface="Verdana" panose="020B0604030504040204" pitchFamily="34" charset="0"/>
              </a:rPr>
              <a:t>IoT</a:t>
            </a:r>
          </a:p>
        </p:txBody>
      </p:sp>
      <p:sp>
        <p:nvSpPr>
          <p:cNvPr id="2048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723B3244-A5C4-4015-B27A-136A596F967F}" type="slidenum">
              <a:rPr lang="en-US" altLang="en-US" sz="2400" b="0">
                <a:solidFill>
                  <a:srgbClr val="FFFFFF"/>
                </a:solidFill>
              </a:rPr>
              <a:pPr fontAlgn="base">
                <a:spcBef>
                  <a:spcPct val="0"/>
                </a:spcBef>
                <a:spcAft>
                  <a:spcPct val="0"/>
                </a:spcAft>
                <a:buClrTx/>
                <a:buSzTx/>
                <a:buNone/>
                <a:defRPr/>
              </a:pPr>
              <a:t>5</a:t>
            </a:fld>
            <a:endParaRPr lang="en-US" altLang="en-US" sz="2400" b="0">
              <a:solidFill>
                <a:srgbClr val="FFFFFF"/>
              </a:solidFill>
            </a:endParaRPr>
          </a:p>
        </p:txBody>
      </p:sp>
    </p:spTree>
    <p:extLst>
      <p:ext uri="{BB962C8B-B14F-4D97-AF65-F5344CB8AC3E}">
        <p14:creationId xmlns:p14="http://schemas.microsoft.com/office/powerpoint/2010/main" val="202403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defRPr/>
            </a:pPr>
            <a:r>
              <a:rPr lang="en-US" altLang="en-US" dirty="0" smtClean="0"/>
              <a:t>Business Data – Operational Data</a:t>
            </a:r>
            <a:br>
              <a:rPr lang="en-US" altLang="en-US" dirty="0" smtClean="0"/>
            </a:br>
            <a:r>
              <a:rPr lang="en-US" altLang="en-US" sz="1000" dirty="0">
                <a:solidFill>
                  <a:schemeClr val="accent3">
                    <a:lumMod val="75000"/>
                  </a:schemeClr>
                </a:solidFill>
              </a:rPr>
              <a:t>.</a:t>
            </a:r>
            <a:r>
              <a:rPr lang="en-US" altLang="en-US" dirty="0" smtClean="0"/>
              <a:t/>
            </a:r>
            <a:br>
              <a:rPr lang="en-US" altLang="en-US" dirty="0" smtClean="0"/>
            </a:br>
            <a:r>
              <a:rPr lang="en-US" altLang="en-US" dirty="0" smtClean="0"/>
              <a:t>IT </a:t>
            </a:r>
            <a:r>
              <a:rPr lang="en-US" altLang="en-US" dirty="0"/>
              <a:t>+</a:t>
            </a:r>
            <a:r>
              <a:rPr lang="en-US" altLang="en-US" dirty="0" smtClean="0"/>
              <a:t> OT</a:t>
            </a:r>
          </a:p>
        </p:txBody>
      </p:sp>
      <p:sp>
        <p:nvSpPr>
          <p:cNvPr id="32771" name="Rectangle 1027"/>
          <p:cNvSpPr>
            <a:spLocks noGrp="1" noChangeArrowheads="1"/>
          </p:cNvSpPr>
          <p:nvPr>
            <p:ph type="body" idx="1"/>
          </p:nvPr>
        </p:nvSpPr>
        <p:spPr>
          <a:xfrm>
            <a:off x="2273300" y="1828800"/>
            <a:ext cx="7772400" cy="4114800"/>
          </a:xfrm>
        </p:spPr>
        <p:txBody>
          <a:bodyPr/>
          <a:lstStyle/>
          <a:p>
            <a:pPr eaLnBrk="1" hangingPunct="1">
              <a:defRPr/>
            </a:pPr>
            <a:r>
              <a:rPr lang="en-US" sz="2400" dirty="0"/>
              <a:t>Information Technology (IT) - all technologies that are necessary to manage the processing of information</a:t>
            </a:r>
          </a:p>
          <a:p>
            <a:pPr eaLnBrk="1" hangingPunct="1">
              <a:defRPr/>
            </a:pPr>
            <a:endParaRPr lang="en-US" sz="2400" dirty="0"/>
          </a:p>
          <a:p>
            <a:pPr eaLnBrk="1" hangingPunct="1">
              <a:defRPr/>
            </a:pPr>
            <a:r>
              <a:rPr lang="en-US" sz="2400" dirty="0"/>
              <a:t>Operational Technology (OT) - the controllers, software and sensors that are necessary for manufacturing processes</a:t>
            </a:r>
          </a:p>
          <a:p>
            <a:pPr eaLnBrk="1" hangingPunct="1">
              <a:defRPr/>
            </a:pPr>
            <a:endParaRPr lang="en-US" sz="2400" dirty="0"/>
          </a:p>
          <a:p>
            <a:pPr eaLnBrk="1" hangingPunct="1">
              <a:defRPr/>
            </a:pPr>
            <a:r>
              <a:rPr lang="en-US" sz="3200" dirty="0">
                <a:latin typeface="Verdana" panose="020B0604030504040204" pitchFamily="34" charset="0"/>
                <a:ea typeface="Verdana" panose="020B0604030504040204" pitchFamily="34" charset="0"/>
                <a:cs typeface="Verdana" panose="020B0604030504040204" pitchFamily="34" charset="0"/>
              </a:rPr>
              <a:t>IoT </a:t>
            </a:r>
            <a:r>
              <a:rPr lang="en-US" sz="3200" dirty="0"/>
              <a:t>= IT + OT </a:t>
            </a:r>
          </a:p>
          <a:p>
            <a:pPr marL="0" indent="0" eaLnBrk="1" hangingPunct="1">
              <a:buNone/>
              <a:defRPr/>
            </a:pPr>
            <a:endParaRPr lang="en-US" sz="2400" dirty="0"/>
          </a:p>
          <a:p>
            <a:pPr marL="0" indent="0" eaLnBrk="1" hangingPunct="1">
              <a:buNone/>
              <a:defRPr/>
            </a:pPr>
            <a:endParaRPr lang="en-US" sz="2400" dirty="0"/>
          </a:p>
        </p:txBody>
      </p:sp>
      <p:sp>
        <p:nvSpPr>
          <p:cNvPr id="21508"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FC6946FF-2822-4842-806B-5983A6B899C2}" type="slidenum">
              <a:rPr lang="en-US" altLang="en-US" sz="2400" b="0">
                <a:solidFill>
                  <a:srgbClr val="FFFFFF"/>
                </a:solidFill>
              </a:rPr>
              <a:pPr fontAlgn="base">
                <a:spcBef>
                  <a:spcPct val="0"/>
                </a:spcBef>
                <a:spcAft>
                  <a:spcPct val="0"/>
                </a:spcAft>
                <a:buClrTx/>
                <a:buSzTx/>
                <a:buNone/>
                <a:defRPr/>
              </a:pPr>
              <a:t>6</a:t>
            </a:fld>
            <a:endParaRPr lang="en-US" altLang="en-US" sz="2400" b="0">
              <a:solidFill>
                <a:srgbClr val="FFFFFF"/>
              </a:solidFill>
            </a:endParaRPr>
          </a:p>
        </p:txBody>
      </p:sp>
    </p:spTree>
    <p:extLst>
      <p:ext uri="{BB962C8B-B14F-4D97-AF65-F5344CB8AC3E}">
        <p14:creationId xmlns:p14="http://schemas.microsoft.com/office/powerpoint/2010/main" val="1692815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marL="342900" indent="-342900" algn="l" eaLnBrk="1" hangingPunct="1">
              <a:spcBef>
                <a:spcPct val="20000"/>
              </a:spcBef>
              <a:buClr>
                <a:schemeClr val="tx2"/>
              </a:buClr>
              <a:buSzPct val="90000"/>
              <a:buFont typeface="Symbol" panose="05050102010706020507" pitchFamily="18" charset="2"/>
              <a:buChar char="¨"/>
              <a:defRPr/>
            </a:pPr>
            <a:r>
              <a:rPr lang="en-US" altLang="en-US" sz="3600" dirty="0" err="1">
                <a:latin typeface="Verdana" panose="020B0604030504040204" pitchFamily="34" charset="0"/>
                <a:ea typeface="Verdana" panose="020B0604030504040204" pitchFamily="34" charset="0"/>
                <a:cs typeface="Verdana" panose="020B0604030504040204" pitchFamily="34" charset="0"/>
              </a:rPr>
              <a:t>IoT</a:t>
            </a:r>
            <a:r>
              <a:rPr lang="en-US" altLang="en-US" sz="3600" dirty="0">
                <a:latin typeface="Verdana" panose="020B0604030504040204" pitchFamily="34" charset="0"/>
                <a:ea typeface="Verdana" panose="020B0604030504040204" pitchFamily="34" charset="0"/>
                <a:cs typeface="Verdana" panose="020B0604030504040204" pitchFamily="34" charset="0"/>
              </a:rPr>
              <a:t> -  </a:t>
            </a:r>
            <a:r>
              <a:rPr lang="en-US" altLang="en-US" sz="3600" u="sng" dirty="0">
                <a:latin typeface="Verdana" panose="020B0604030504040204" pitchFamily="34" charset="0"/>
                <a:ea typeface="Verdana" panose="020B0604030504040204" pitchFamily="34" charset="0"/>
                <a:cs typeface="Verdana" panose="020B0604030504040204" pitchFamily="34" charset="0"/>
              </a:rPr>
              <a:t>I</a:t>
            </a:r>
            <a:r>
              <a:rPr lang="en-US" altLang="en-US" sz="3600" dirty="0">
                <a:latin typeface="Verdana" panose="020B0604030504040204" pitchFamily="34" charset="0"/>
                <a:ea typeface="Verdana" panose="020B0604030504040204" pitchFamily="34" charset="0"/>
                <a:cs typeface="Verdana" panose="020B0604030504040204" pitchFamily="34" charset="0"/>
              </a:rPr>
              <a:t>nternet </a:t>
            </a:r>
            <a:r>
              <a:rPr lang="en-US" altLang="en-US" sz="3600" u="sng" dirty="0">
                <a:latin typeface="Verdana" panose="020B0604030504040204" pitchFamily="34" charset="0"/>
                <a:ea typeface="Verdana" panose="020B0604030504040204" pitchFamily="34" charset="0"/>
                <a:cs typeface="Verdana" panose="020B0604030504040204" pitchFamily="34" charset="0"/>
              </a:rPr>
              <a:t>o</a:t>
            </a:r>
            <a:r>
              <a:rPr lang="en-US" altLang="en-US" sz="3600" dirty="0">
                <a:latin typeface="Verdana" panose="020B0604030504040204" pitchFamily="34" charset="0"/>
                <a:ea typeface="Verdana" panose="020B0604030504040204" pitchFamily="34" charset="0"/>
                <a:cs typeface="Verdana" panose="020B0604030504040204" pitchFamily="34" charset="0"/>
              </a:rPr>
              <a:t>f </a:t>
            </a:r>
            <a:r>
              <a:rPr lang="en-US" altLang="en-US" sz="3600" u="sng" dirty="0">
                <a:latin typeface="Verdana" panose="020B0604030504040204" pitchFamily="34" charset="0"/>
                <a:ea typeface="Verdana" panose="020B0604030504040204" pitchFamily="34" charset="0"/>
                <a:cs typeface="Verdana" panose="020B0604030504040204" pitchFamily="34" charset="0"/>
              </a:rPr>
              <a:t>T</a:t>
            </a:r>
            <a:r>
              <a:rPr lang="en-US" altLang="en-US" sz="3600" dirty="0">
                <a:latin typeface="Verdana" panose="020B0604030504040204" pitchFamily="34" charset="0"/>
                <a:ea typeface="Verdana" panose="020B0604030504040204" pitchFamily="34" charset="0"/>
                <a:cs typeface="Verdana" panose="020B0604030504040204" pitchFamily="34" charset="0"/>
              </a:rPr>
              <a:t>hings </a:t>
            </a:r>
            <a:r>
              <a:rPr lang="en-US" altLang="en-US" sz="100" dirty="0">
                <a:solidFill>
                  <a:schemeClr val="bg1"/>
                </a:solidFill>
                <a:latin typeface="+mn-lt"/>
                <a:ea typeface="+mn-ea"/>
                <a:cs typeface="+mn-cs"/>
              </a:rPr>
              <a:t>1</a:t>
            </a:r>
          </a:p>
        </p:txBody>
      </p:sp>
      <p:sp>
        <p:nvSpPr>
          <p:cNvPr id="32771" name="Rectangle 1027"/>
          <p:cNvSpPr>
            <a:spLocks noGrp="1" noChangeArrowheads="1"/>
          </p:cNvSpPr>
          <p:nvPr>
            <p:ph type="body" idx="1"/>
          </p:nvPr>
        </p:nvSpPr>
        <p:spPr>
          <a:xfrm>
            <a:off x="2273300" y="1574800"/>
            <a:ext cx="7772400" cy="4368800"/>
          </a:xfrm>
        </p:spPr>
        <p:txBody>
          <a:bodyPr/>
          <a:lstStyle/>
          <a:p>
            <a:pPr eaLnBrk="1" hangingPunct="1">
              <a:defRPr/>
            </a:pPr>
            <a:endParaRPr lang="en-US" sz="2400" dirty="0"/>
          </a:p>
          <a:p>
            <a:pPr eaLnBrk="1" hangingPunct="1">
              <a:defRPr/>
            </a:pPr>
            <a:r>
              <a:rPr lang="en-US" sz="2400" dirty="0"/>
              <a:t>Generally</a:t>
            </a:r>
          </a:p>
          <a:p>
            <a:pPr eaLnBrk="1" hangingPunct="1">
              <a:defRPr/>
            </a:pPr>
            <a:endParaRPr lang="en-US" sz="1000" dirty="0"/>
          </a:p>
          <a:p>
            <a:pPr lvl="1" eaLnBrk="1" hangingPunct="1">
              <a:defRPr/>
            </a:pPr>
            <a:r>
              <a:rPr lang="en-US" sz="2000" dirty="0"/>
              <a:t>The Internet of Things (</a:t>
            </a:r>
            <a:r>
              <a:rPr lang="en-US" sz="2000" dirty="0">
                <a:latin typeface="Verdana" panose="020B0604030504040204" pitchFamily="34" charset="0"/>
                <a:ea typeface="Verdana" panose="020B0604030504040204" pitchFamily="34" charset="0"/>
                <a:cs typeface="Verdana" panose="020B0604030504040204" pitchFamily="34" charset="0"/>
              </a:rPr>
              <a:t>IoT</a:t>
            </a:r>
            <a:r>
              <a:rPr lang="en-US" sz="2000" dirty="0"/>
              <a:t>) is the </a:t>
            </a:r>
            <a:r>
              <a:rPr lang="en-US" sz="2000" u="sng" dirty="0"/>
              <a:t>network</a:t>
            </a:r>
            <a:r>
              <a:rPr lang="en-US" sz="2000" dirty="0"/>
              <a:t> of </a:t>
            </a:r>
            <a:r>
              <a:rPr lang="en-US" sz="2000" u="sng" dirty="0"/>
              <a:t>devices</a:t>
            </a:r>
          </a:p>
          <a:p>
            <a:pPr lvl="1" eaLnBrk="1" hangingPunct="1">
              <a:defRPr/>
            </a:pPr>
            <a:endParaRPr lang="en-US" sz="1000" dirty="0"/>
          </a:p>
          <a:p>
            <a:pPr lvl="1" eaLnBrk="1" hangingPunct="1">
              <a:defRPr/>
            </a:pPr>
            <a:r>
              <a:rPr lang="en-US" sz="2000" dirty="0"/>
              <a:t>PCs, </a:t>
            </a:r>
            <a:r>
              <a:rPr lang="en-US" sz="2000" dirty="0"/>
              <a:t>tablets, </a:t>
            </a:r>
            <a:r>
              <a:rPr lang="en-US" sz="2000" dirty="0"/>
              <a:t>phones, vehicles, home appliances</a:t>
            </a:r>
            <a:endParaRPr lang="en-US" sz="2000" dirty="0"/>
          </a:p>
          <a:p>
            <a:pPr lvl="1" eaLnBrk="1" hangingPunct="1">
              <a:defRPr/>
            </a:pPr>
            <a:endParaRPr lang="en-US" sz="1000" dirty="0"/>
          </a:p>
          <a:p>
            <a:pPr lvl="1" eaLnBrk="1" hangingPunct="1">
              <a:defRPr/>
            </a:pPr>
            <a:r>
              <a:rPr lang="en-US" sz="2000" dirty="0"/>
              <a:t>The embedded electronics and application software</a:t>
            </a:r>
          </a:p>
          <a:p>
            <a:pPr lvl="1" eaLnBrk="1" hangingPunct="1">
              <a:defRPr/>
            </a:pPr>
            <a:endParaRPr lang="en-US" sz="1000" dirty="0"/>
          </a:p>
          <a:p>
            <a:pPr lvl="1" eaLnBrk="1" hangingPunct="1">
              <a:defRPr/>
            </a:pPr>
            <a:r>
              <a:rPr lang="en-US" sz="2000" dirty="0"/>
              <a:t>The connectivity which enables these things</a:t>
            </a:r>
          </a:p>
          <a:p>
            <a:pPr marL="0" indent="0" eaLnBrk="1" hangingPunct="1">
              <a:buNone/>
              <a:defRPr/>
            </a:pPr>
            <a:endParaRPr lang="en-US" sz="2400" dirty="0"/>
          </a:p>
          <a:p>
            <a:pPr marL="0" indent="0" eaLnBrk="1" hangingPunct="1">
              <a:buNone/>
              <a:defRPr/>
            </a:pPr>
            <a:endParaRPr lang="en-US" sz="2400" dirty="0"/>
          </a:p>
        </p:txBody>
      </p:sp>
      <p:sp>
        <p:nvSpPr>
          <p:cNvPr id="2253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A754677D-FCD5-4E71-9082-A5C3749600EB}" type="slidenum">
              <a:rPr lang="en-US" altLang="en-US" sz="2400" b="0">
                <a:solidFill>
                  <a:srgbClr val="FFFFFF"/>
                </a:solidFill>
              </a:rPr>
              <a:pPr fontAlgn="base">
                <a:spcBef>
                  <a:spcPct val="0"/>
                </a:spcBef>
                <a:spcAft>
                  <a:spcPct val="0"/>
                </a:spcAft>
                <a:buClrTx/>
                <a:buSzTx/>
                <a:buNone/>
                <a:defRPr/>
              </a:pPr>
              <a:t>7</a:t>
            </a:fld>
            <a:endParaRPr lang="en-US" altLang="en-US" sz="2400" b="0">
              <a:solidFill>
                <a:srgbClr val="FFFFFF"/>
              </a:solidFill>
            </a:endParaRPr>
          </a:p>
        </p:txBody>
      </p:sp>
    </p:spTree>
    <p:extLst>
      <p:ext uri="{BB962C8B-B14F-4D97-AF65-F5344CB8AC3E}">
        <p14:creationId xmlns:p14="http://schemas.microsoft.com/office/powerpoint/2010/main" val="3802382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n-US" altLang="en-US" sz="3600" u="sng">
                <a:latin typeface="Verdana" panose="020B0604030504040204" pitchFamily="34" charset="0"/>
                <a:ea typeface="Verdana" panose="020B0604030504040204" pitchFamily="34" charset="0"/>
                <a:cs typeface="Verdana" panose="020B0604030504040204" pitchFamily="34" charset="0"/>
              </a:rPr>
              <a:t>I</a:t>
            </a:r>
            <a:r>
              <a:rPr lang="en-US" altLang="en-US" sz="3600">
                <a:latin typeface="Verdana" panose="020B0604030504040204" pitchFamily="34" charset="0"/>
                <a:ea typeface="Verdana" panose="020B0604030504040204" pitchFamily="34" charset="0"/>
                <a:cs typeface="Verdana" panose="020B0604030504040204" pitchFamily="34" charset="0"/>
              </a:rPr>
              <a:t>ndustrial </a:t>
            </a:r>
            <a:r>
              <a:rPr lang="en-US" altLang="en-US" sz="3600" u="sng">
                <a:latin typeface="Verdana" panose="020B0604030504040204" pitchFamily="34" charset="0"/>
                <a:ea typeface="Verdana" panose="020B0604030504040204" pitchFamily="34" charset="0"/>
                <a:cs typeface="Verdana" panose="020B0604030504040204" pitchFamily="34" charset="0"/>
              </a:rPr>
              <a:t>I</a:t>
            </a:r>
            <a:r>
              <a:rPr lang="en-US" altLang="en-US" sz="3600">
                <a:latin typeface="Verdana" panose="020B0604030504040204" pitchFamily="34" charset="0"/>
                <a:ea typeface="Verdana" panose="020B0604030504040204" pitchFamily="34" charset="0"/>
                <a:cs typeface="Verdana" panose="020B0604030504040204" pitchFamily="34" charset="0"/>
              </a:rPr>
              <a:t>nternet </a:t>
            </a:r>
            <a:r>
              <a:rPr lang="en-US" altLang="en-US" sz="3600" u="sng">
                <a:latin typeface="Verdana" panose="020B0604030504040204" pitchFamily="34" charset="0"/>
                <a:ea typeface="Verdana" panose="020B0604030504040204" pitchFamily="34" charset="0"/>
                <a:cs typeface="Verdana" panose="020B0604030504040204" pitchFamily="34" charset="0"/>
              </a:rPr>
              <a:t>o</a:t>
            </a:r>
            <a:r>
              <a:rPr lang="en-US" altLang="en-US" sz="3600">
                <a:latin typeface="Verdana" panose="020B0604030504040204" pitchFamily="34" charset="0"/>
                <a:ea typeface="Verdana" panose="020B0604030504040204" pitchFamily="34" charset="0"/>
                <a:cs typeface="Verdana" panose="020B0604030504040204" pitchFamily="34" charset="0"/>
              </a:rPr>
              <a:t>f </a:t>
            </a:r>
            <a:r>
              <a:rPr lang="en-US" altLang="en-US" sz="3600" u="sng">
                <a:latin typeface="Verdana" panose="020B0604030504040204" pitchFamily="34" charset="0"/>
                <a:ea typeface="Verdana" panose="020B0604030504040204" pitchFamily="34" charset="0"/>
                <a:cs typeface="Verdana" panose="020B0604030504040204" pitchFamily="34" charset="0"/>
              </a:rPr>
              <a:t>T</a:t>
            </a:r>
            <a:r>
              <a:rPr lang="en-US" altLang="en-US" sz="3600">
                <a:latin typeface="Verdana" panose="020B0604030504040204" pitchFamily="34" charset="0"/>
                <a:ea typeface="Verdana" panose="020B0604030504040204" pitchFamily="34" charset="0"/>
                <a:cs typeface="Verdana" panose="020B0604030504040204" pitchFamily="34" charset="0"/>
              </a:rPr>
              <a:t>hings</a:t>
            </a:r>
            <a:endParaRPr lang="en-US" altLang="en-US" sz="3600"/>
          </a:p>
        </p:txBody>
      </p:sp>
      <p:sp>
        <p:nvSpPr>
          <p:cNvPr id="32771" name="Rectangle 1027"/>
          <p:cNvSpPr>
            <a:spLocks noGrp="1" noChangeArrowheads="1"/>
          </p:cNvSpPr>
          <p:nvPr>
            <p:ph type="body" idx="1"/>
          </p:nvPr>
        </p:nvSpPr>
        <p:spPr>
          <a:xfrm>
            <a:off x="1905000" y="1574800"/>
            <a:ext cx="8229600" cy="3987800"/>
          </a:xfrm>
        </p:spPr>
        <p:txBody>
          <a:bodyPr/>
          <a:lstStyle/>
          <a:p>
            <a:pPr eaLnBrk="1" hangingPunct="1">
              <a:defRPr/>
            </a:pPr>
            <a:endParaRPr lang="en-US" sz="2400" dirty="0"/>
          </a:p>
          <a:p>
            <a:pPr eaLnBrk="1" hangingPunct="1">
              <a:defRPr/>
            </a:pPr>
            <a:r>
              <a:rPr lang="en-US" sz="2400" dirty="0"/>
              <a:t>The Industrial (</a:t>
            </a:r>
            <a:r>
              <a:rPr lang="en-US" sz="2400" dirty="0">
                <a:latin typeface="Verdana" panose="020B0604030504040204" pitchFamily="34" charset="0"/>
                <a:ea typeface="Verdana" panose="020B0604030504040204" pitchFamily="34" charset="0"/>
                <a:cs typeface="Verdana" panose="020B0604030504040204" pitchFamily="34" charset="0"/>
              </a:rPr>
              <a:t>IoT</a:t>
            </a:r>
            <a:r>
              <a:rPr lang="en-US" sz="2400" dirty="0"/>
              <a:t>)  “</a:t>
            </a:r>
            <a:r>
              <a:rPr lang="en-US" sz="2400" u="sng" dirty="0">
                <a:latin typeface="Verdana" panose="020B0604030504040204" pitchFamily="34" charset="0"/>
                <a:ea typeface="Verdana" panose="020B0604030504040204" pitchFamily="34" charset="0"/>
                <a:cs typeface="Verdana" panose="020B0604030504040204" pitchFamily="34" charset="0"/>
              </a:rPr>
              <a:t>II</a:t>
            </a:r>
            <a:r>
              <a:rPr lang="en-US" sz="2400" dirty="0">
                <a:latin typeface="Verdana" panose="020B0604030504040204" pitchFamily="34" charset="0"/>
                <a:ea typeface="Verdana" panose="020B0604030504040204" pitchFamily="34" charset="0"/>
                <a:cs typeface="Verdana" panose="020B0604030504040204" pitchFamily="34" charset="0"/>
              </a:rPr>
              <a:t>oT”</a:t>
            </a:r>
            <a:r>
              <a:rPr lang="en-US" sz="2400" dirty="0"/>
              <a:t>  is the integration of automation, communications and networking in industrial environments</a:t>
            </a:r>
          </a:p>
          <a:p>
            <a:pPr lvl="1" eaLnBrk="1" hangingPunct="1">
              <a:defRPr/>
            </a:pPr>
            <a:endParaRPr lang="en-US" sz="2000" dirty="0"/>
          </a:p>
          <a:p>
            <a:pPr eaLnBrk="1" hangingPunct="1">
              <a:defRPr/>
            </a:pPr>
            <a:r>
              <a:rPr lang="en-US" sz="2400" dirty="0"/>
              <a:t>Reflect on the lack of Office connectivity of 1980s</a:t>
            </a:r>
          </a:p>
          <a:p>
            <a:pPr eaLnBrk="1" hangingPunct="1">
              <a:defRPr/>
            </a:pPr>
            <a:endParaRPr lang="en-US" sz="2400" dirty="0"/>
          </a:p>
          <a:p>
            <a:pPr eaLnBrk="1" hangingPunct="1">
              <a:defRPr/>
            </a:pPr>
            <a:r>
              <a:rPr lang="en-US" sz="2400" dirty="0"/>
              <a:t>Reflect on the </a:t>
            </a:r>
            <a:r>
              <a:rPr lang="en-US" sz="2400" dirty="0"/>
              <a:t>lack of OT connectivity in 2018</a:t>
            </a:r>
          </a:p>
          <a:p>
            <a:pPr eaLnBrk="1" hangingPunct="1">
              <a:defRPr/>
            </a:pPr>
            <a:endParaRPr lang="en-US" sz="2400" dirty="0"/>
          </a:p>
          <a:p>
            <a:pPr marL="0" indent="0" eaLnBrk="1" hangingPunct="1">
              <a:buNone/>
              <a:defRPr/>
            </a:pPr>
            <a:endParaRPr lang="en-US" sz="2400" dirty="0"/>
          </a:p>
        </p:txBody>
      </p:sp>
      <p:sp>
        <p:nvSpPr>
          <p:cNvPr id="2355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AB87C652-DB8C-43F0-91C1-02836987B298}" type="slidenum">
              <a:rPr lang="en-US" altLang="en-US" sz="2400" b="0">
                <a:solidFill>
                  <a:srgbClr val="FFFFFF"/>
                </a:solidFill>
              </a:rPr>
              <a:pPr fontAlgn="base">
                <a:spcBef>
                  <a:spcPct val="0"/>
                </a:spcBef>
                <a:spcAft>
                  <a:spcPct val="0"/>
                </a:spcAft>
                <a:buClrTx/>
                <a:buSzTx/>
                <a:buNone/>
                <a:defRPr/>
              </a:pPr>
              <a:t>8</a:t>
            </a:fld>
            <a:endParaRPr lang="en-US" altLang="en-US" sz="2400" b="0">
              <a:solidFill>
                <a:srgbClr val="FFFFFF"/>
              </a:solidFill>
            </a:endParaRPr>
          </a:p>
        </p:txBody>
      </p:sp>
    </p:spTree>
    <p:extLst>
      <p:ext uri="{BB962C8B-B14F-4D97-AF65-F5344CB8AC3E}">
        <p14:creationId xmlns:p14="http://schemas.microsoft.com/office/powerpoint/2010/main" val="392213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p:txBody>
          <a:bodyPr/>
          <a:lstStyle/>
          <a:p>
            <a:pPr eaLnBrk="1" hangingPunct="1"/>
            <a:r>
              <a:rPr lang="en-US" altLang="en-US" sz="3600" dirty="0" err="1">
                <a:latin typeface="Verdana" panose="020B0604030504040204" pitchFamily="34" charset="0"/>
                <a:ea typeface="Verdana" panose="020B0604030504040204" pitchFamily="34" charset="0"/>
                <a:cs typeface="Verdana" panose="020B0604030504040204" pitchFamily="34" charset="0"/>
              </a:rPr>
              <a:t>IoT</a:t>
            </a:r>
            <a:r>
              <a:rPr lang="en-US" altLang="en-US" sz="3600" dirty="0">
                <a:latin typeface="Verdana" panose="020B0604030504040204" pitchFamily="34" charset="0"/>
                <a:ea typeface="Verdana" panose="020B0604030504040204" pitchFamily="34" charset="0"/>
                <a:cs typeface="Verdana" panose="020B0604030504040204" pitchFamily="34" charset="0"/>
              </a:rPr>
              <a:t> -  Internet of Things </a:t>
            </a:r>
            <a:r>
              <a:rPr lang="en-US" altLang="en-US" sz="100" dirty="0">
                <a:solidFill>
                  <a:schemeClr val="bg1"/>
                </a:solidFill>
                <a:latin typeface="+mn-lt"/>
                <a:ea typeface="+mn-ea"/>
                <a:cs typeface="+mn-cs"/>
              </a:rPr>
              <a:t>2</a:t>
            </a:r>
          </a:p>
        </p:txBody>
      </p:sp>
      <p:sp>
        <p:nvSpPr>
          <p:cNvPr id="32771" name="Rectangle 1027"/>
          <p:cNvSpPr>
            <a:spLocks noGrp="1" noChangeArrowheads="1"/>
          </p:cNvSpPr>
          <p:nvPr>
            <p:ph type="body" idx="1"/>
          </p:nvPr>
        </p:nvSpPr>
        <p:spPr>
          <a:xfrm>
            <a:off x="2273300" y="1574800"/>
            <a:ext cx="7772400" cy="4368800"/>
          </a:xfrm>
        </p:spPr>
        <p:txBody>
          <a:bodyPr/>
          <a:lstStyle/>
          <a:p>
            <a:pPr marL="0" indent="0" eaLnBrk="1" hangingPunct="1">
              <a:buNone/>
              <a:defRPr/>
            </a:pPr>
            <a:endParaRPr lang="en-US" sz="1000" dirty="0"/>
          </a:p>
          <a:p>
            <a:pPr eaLnBrk="1" hangingPunct="1">
              <a:defRPr/>
            </a:pPr>
            <a:r>
              <a:rPr lang="en-US" sz="2400" dirty="0"/>
              <a:t>IT + OT convergence enables </a:t>
            </a:r>
          </a:p>
          <a:p>
            <a:pPr eaLnBrk="1" hangingPunct="1">
              <a:defRPr/>
            </a:pPr>
            <a:endParaRPr lang="en-US" sz="1000" dirty="0"/>
          </a:p>
          <a:p>
            <a:pPr lvl="1" eaLnBrk="1" hangingPunct="1">
              <a:defRPr/>
            </a:pPr>
            <a:r>
              <a:rPr lang="en-US" sz="2000" dirty="0"/>
              <a:t>More direct control and complete monitoring</a:t>
            </a:r>
          </a:p>
          <a:p>
            <a:pPr lvl="1" eaLnBrk="1" hangingPunct="1">
              <a:defRPr/>
            </a:pPr>
            <a:endParaRPr lang="en-US" sz="1000" dirty="0"/>
          </a:p>
          <a:p>
            <a:pPr lvl="1" eaLnBrk="1" hangingPunct="1">
              <a:defRPr/>
            </a:pPr>
            <a:r>
              <a:rPr lang="en-US" sz="2000" dirty="0"/>
              <a:t>Collecting </a:t>
            </a:r>
            <a:r>
              <a:rPr lang="en-US" sz="2000" dirty="0"/>
              <a:t>Data from complex systems </a:t>
            </a:r>
          </a:p>
          <a:p>
            <a:pPr marL="457200" lvl="1" indent="0" eaLnBrk="1" hangingPunct="1">
              <a:buNone/>
              <a:defRPr/>
            </a:pPr>
            <a:endParaRPr lang="en-US" sz="1000" dirty="0"/>
          </a:p>
          <a:p>
            <a:pPr lvl="1" eaLnBrk="1" hangingPunct="1">
              <a:defRPr/>
            </a:pPr>
            <a:r>
              <a:rPr lang="en-US" sz="2000" dirty="0"/>
              <a:t>Easier </a:t>
            </a:r>
            <a:r>
              <a:rPr lang="en-US" sz="2000" dirty="0"/>
              <a:t>D</a:t>
            </a:r>
            <a:r>
              <a:rPr lang="en-US" sz="2000" dirty="0"/>
              <a:t>ata organization &amp; analysis</a:t>
            </a:r>
          </a:p>
          <a:p>
            <a:pPr lvl="1" eaLnBrk="1" hangingPunct="1">
              <a:defRPr/>
            </a:pPr>
            <a:endParaRPr lang="en-US" sz="1000" dirty="0"/>
          </a:p>
          <a:p>
            <a:pPr lvl="1" eaLnBrk="1" hangingPunct="1">
              <a:defRPr/>
            </a:pPr>
            <a:r>
              <a:rPr lang="en-US" sz="2000" dirty="0"/>
              <a:t>Greater consistency of results</a:t>
            </a:r>
          </a:p>
          <a:p>
            <a:pPr lvl="1" eaLnBrk="1" hangingPunct="1">
              <a:defRPr/>
            </a:pPr>
            <a:endParaRPr lang="en-US" sz="1000" dirty="0"/>
          </a:p>
          <a:p>
            <a:pPr lvl="1" eaLnBrk="1" hangingPunct="1">
              <a:defRPr/>
            </a:pPr>
            <a:r>
              <a:rPr lang="en-US" sz="2000" dirty="0"/>
              <a:t>Improved recordkeeping for regulatory purposes</a:t>
            </a:r>
          </a:p>
          <a:p>
            <a:pPr marL="457200" lvl="1" indent="0" eaLnBrk="1" hangingPunct="1">
              <a:buNone/>
              <a:defRPr/>
            </a:pPr>
            <a:endParaRPr lang="en-US" sz="1000" dirty="0"/>
          </a:p>
          <a:p>
            <a:pPr lvl="1" eaLnBrk="1" hangingPunct="1">
              <a:defRPr/>
            </a:pPr>
            <a:r>
              <a:rPr lang="en-US" sz="2000" dirty="0"/>
              <a:t>Access of the information from anywhere in the world</a:t>
            </a:r>
          </a:p>
          <a:p>
            <a:pPr marL="0" indent="0" eaLnBrk="1" hangingPunct="1">
              <a:buNone/>
              <a:defRPr/>
            </a:pPr>
            <a:endParaRPr lang="en-US" sz="2400" dirty="0"/>
          </a:p>
        </p:txBody>
      </p:sp>
      <p:sp>
        <p:nvSpPr>
          <p:cNvPr id="2458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chemeClr val="tx2"/>
              </a:buClr>
              <a:buSzPct val="90000"/>
              <a:buFont typeface="Symbol" panose="05050102010706020507" pitchFamily="18" charset="2"/>
              <a:buChar char="¨"/>
              <a:defRPr sz="2800" b="1">
                <a:solidFill>
                  <a:schemeClr val="tx1"/>
                </a:solidFill>
                <a:latin typeface="Arial" panose="020B0604020202020204" pitchFamily="34" charset="0"/>
              </a:defRPr>
            </a:lvl1pPr>
            <a:lvl2pPr marL="742950" indent="-285750">
              <a:spcBef>
                <a:spcPct val="20000"/>
              </a:spcBef>
              <a:buChar char="–"/>
              <a:defRPr sz="2400" b="1">
                <a:solidFill>
                  <a:schemeClr val="tx1"/>
                </a:solidFill>
                <a:latin typeface="Arial" panose="020B0604020202020204" pitchFamily="34" charset="0"/>
              </a:defRPr>
            </a:lvl2pPr>
            <a:lvl3pPr marL="1143000" indent="-228600">
              <a:spcBef>
                <a:spcPct val="20000"/>
              </a:spcBef>
              <a:buChar char="•"/>
              <a:defRPr sz="20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fontAlgn="base">
              <a:spcBef>
                <a:spcPct val="0"/>
              </a:spcBef>
              <a:spcAft>
                <a:spcPct val="0"/>
              </a:spcAft>
              <a:buClrTx/>
              <a:buSzTx/>
              <a:buNone/>
              <a:defRPr/>
            </a:pPr>
            <a:fld id="{C709647B-840B-43FE-A46C-8A4005098B28}" type="slidenum">
              <a:rPr lang="en-US" altLang="en-US" sz="2400" b="0">
                <a:solidFill>
                  <a:srgbClr val="FFFFFF"/>
                </a:solidFill>
              </a:rPr>
              <a:pPr fontAlgn="base">
                <a:spcBef>
                  <a:spcPct val="0"/>
                </a:spcBef>
                <a:spcAft>
                  <a:spcPct val="0"/>
                </a:spcAft>
                <a:buClrTx/>
                <a:buSzTx/>
                <a:buNone/>
                <a:defRPr/>
              </a:pPr>
              <a:t>9</a:t>
            </a:fld>
            <a:endParaRPr lang="en-US" altLang="en-US" sz="2400" b="0">
              <a:solidFill>
                <a:srgbClr val="FFFFFF"/>
              </a:solidFill>
            </a:endParaRPr>
          </a:p>
        </p:txBody>
      </p:sp>
    </p:spTree>
    <p:extLst>
      <p:ext uri="{BB962C8B-B14F-4D97-AF65-F5344CB8AC3E}">
        <p14:creationId xmlns:p14="http://schemas.microsoft.com/office/powerpoint/2010/main" val="1838172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ANAD">
  <a:themeElements>
    <a:clrScheme name="">
      <a:dk1>
        <a:srgbClr val="000066"/>
      </a:dk1>
      <a:lt1>
        <a:srgbClr val="FFFFFF"/>
      </a:lt1>
      <a:dk2>
        <a:srgbClr val="0066FF"/>
      </a:dk2>
      <a:lt2>
        <a:srgbClr val="FFFF00"/>
      </a:lt2>
      <a:accent1>
        <a:srgbClr val="0066FF"/>
      </a:accent1>
      <a:accent2>
        <a:srgbClr val="CC3300"/>
      </a:accent2>
      <a:accent3>
        <a:srgbClr val="AAB8FF"/>
      </a:accent3>
      <a:accent4>
        <a:srgbClr val="DADADA"/>
      </a:accent4>
      <a:accent5>
        <a:srgbClr val="AAB8FF"/>
      </a:accent5>
      <a:accent6>
        <a:srgbClr val="B92D00"/>
      </a:accent6>
      <a:hlink>
        <a:srgbClr val="CC3300"/>
      </a:hlink>
      <a:folHlink>
        <a:srgbClr val="CC3300"/>
      </a:folHlink>
    </a:clrScheme>
    <a:fontScheme name="AN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ANAD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ANAD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ANAD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ANAD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ANAD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ANAD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
      <a:clrScheme name="ANAD 7">
        <a:dk1>
          <a:srgbClr val="003399"/>
        </a:dk1>
        <a:lt1>
          <a:srgbClr val="EAEAEA"/>
        </a:lt1>
        <a:dk2>
          <a:srgbClr val="0066FF"/>
        </a:dk2>
        <a:lt2>
          <a:srgbClr val="FFFF00"/>
        </a:lt2>
        <a:accent1>
          <a:srgbClr val="006600"/>
        </a:accent1>
        <a:accent2>
          <a:srgbClr val="CC3300"/>
        </a:accent2>
        <a:accent3>
          <a:srgbClr val="AAB8FF"/>
        </a:accent3>
        <a:accent4>
          <a:srgbClr val="C8C8C8"/>
        </a:accent4>
        <a:accent5>
          <a:srgbClr val="AAB8AA"/>
        </a:accent5>
        <a:accent6>
          <a:srgbClr val="B92D00"/>
        </a:accent6>
        <a:hlink>
          <a:srgbClr val="CC3300"/>
        </a:hlink>
        <a:folHlink>
          <a:srgbClr val="CC33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777</Words>
  <Application>Microsoft Office PowerPoint</Application>
  <PresentationFormat>Widescreen</PresentationFormat>
  <Paragraphs>311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CommercialScript BT</vt:lpstr>
      <vt:lpstr>Symbol</vt:lpstr>
      <vt:lpstr>Times New Roman</vt:lpstr>
      <vt:lpstr>Verdana</vt:lpstr>
      <vt:lpstr>ANAD</vt:lpstr>
      <vt:lpstr>Getting Started with IoT</vt:lpstr>
      <vt:lpstr>Presentation Focus</vt:lpstr>
      <vt:lpstr>Data provides a competitive edge</vt:lpstr>
      <vt:lpstr>Use DATA to drive Improvements</vt:lpstr>
      <vt:lpstr>Planning for IoT</vt:lpstr>
      <vt:lpstr>Business Data – Operational Data . IT + OT</vt:lpstr>
      <vt:lpstr>IoT -  Internet of Things 1</vt:lpstr>
      <vt:lpstr>Industrial Internet of Things</vt:lpstr>
      <vt:lpstr>IoT -  Internet of Things 2</vt:lpstr>
      <vt:lpstr>IoT   Considerations 1</vt:lpstr>
      <vt:lpstr>IoT   Considerations 2</vt:lpstr>
      <vt:lpstr>IoT   Considerations 3</vt:lpstr>
      <vt:lpstr>How to Visualize your Plant for IOT \ ANSI / ISA-95 Standard</vt:lpstr>
      <vt:lpstr>Visualize your Plant</vt:lpstr>
      <vt:lpstr>ANSI / ISA-95 Standard Levels</vt:lpstr>
      <vt:lpstr> A Starting Point to Using DATA   Overall Equipment Effectiveness (OEE) </vt:lpstr>
      <vt:lpstr> Overall Equipment Effectiveness (OEE) </vt:lpstr>
      <vt:lpstr>OEE 1</vt:lpstr>
      <vt:lpstr>OEE 2</vt:lpstr>
      <vt:lpstr>How to Implement OEE 1</vt:lpstr>
      <vt:lpstr>How to Implement OEE 2</vt:lpstr>
      <vt:lpstr>How to Implement OEE 3</vt:lpstr>
      <vt:lpstr>Example OEE Reports</vt:lpstr>
      <vt:lpstr>Example OEE Dashboards</vt:lpstr>
      <vt:lpstr>Share the Data</vt:lpstr>
      <vt:lpstr>Sharing Data</vt:lpstr>
      <vt:lpstr>OEE is just a starting point</vt:lpstr>
      <vt:lpstr>Thank you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IoT</dc:title>
  <dc:creator>Windows User</dc:creator>
  <cp:lastModifiedBy>Windows User</cp:lastModifiedBy>
  <cp:revision>1</cp:revision>
  <dcterms:created xsi:type="dcterms:W3CDTF">2019-08-05T16:38:21Z</dcterms:created>
  <dcterms:modified xsi:type="dcterms:W3CDTF">2019-08-05T16:38:51Z</dcterms:modified>
</cp:coreProperties>
</file>