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3" y="7"/>
            <a:ext cx="12191999" cy="5135431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 defTabSz="914206"/>
            <a:endParaRPr lang="en-US" sz="18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51"/>
            <a:ext cx="10769600" cy="1673352"/>
          </a:xfrm>
        </p:spPr>
        <p:txBody>
          <a:bodyPr vert="horz" lIns="91421" tIns="0" rIns="4571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46" tIns="0" rIns="4571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05FD-053B-47C4-B9BE-A64CC0824E06}" type="datetimeFigureOut">
              <a:rPr lang="en-US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/>
              <a:t>8/5/2019</a:t>
            </a:fld>
            <a:endParaRPr lang="en-US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C7E4-D10A-4A6B-806E-F5DCAF195BAA}" type="slidenum">
              <a:rPr lang="en-US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6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 defTabSz="914206"/>
            <a:endParaRPr lang="en-US" sz="180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301222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05FD-053B-47C4-B9BE-A64CC0824E06}" type="datetimeFigureOut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8/5/2019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C7E4-D10A-4A6B-806E-F5DCAF195BAA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1972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 defTabSz="914206"/>
            <a:endParaRPr lang="en-US" sz="18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8863606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 defTabSz="914206"/>
            <a:endParaRPr lang="en-US" sz="18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9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8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05FD-053B-47C4-B9BE-A64CC0824E06}" type="datetimeFigureOut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8/5/2019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91"/>
            <a:ext cx="5115205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C7E4-D10A-4A6B-806E-F5DCAF195BAA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761597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05FD-053B-47C4-B9BE-A64CC0824E06}" type="datetimeFigureOut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8/5/2019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C7E4-D10A-4A6B-806E-F5DCAF195BAA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09804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 defTabSz="914206"/>
            <a:endParaRPr lang="en-US" sz="18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 defTabSz="914206"/>
            <a:endParaRPr lang="en-US" sz="18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7" y="118872"/>
            <a:ext cx="10684256" cy="1636776"/>
          </a:xfrm>
        </p:spPr>
        <p:txBody>
          <a:bodyPr vert="horz" lIns="91421" tIns="0" rIns="91421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273" tIns="0" rIns="4571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1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05FD-053B-47C4-B9BE-A64CC0824E06}" type="datetimeFigureOut">
              <a:rPr lang="en-US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/>
              <a:t>8/5/2019</a:t>
            </a:fld>
            <a:endParaRPr lang="en-US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C7E4-D10A-4A6B-806E-F5DCAF195BAA}" type="slidenum">
              <a:rPr lang="en-US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168368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2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05FD-053B-47C4-B9BE-A64CC0824E06}" type="datetimeFigureOut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8/5/2019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C7E4-D10A-4A6B-806E-F5DCAF195BAA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5311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90"/>
            <a:ext cx="5386917" cy="715355"/>
          </a:xfrm>
        </p:spPr>
        <p:txBody>
          <a:bodyPr lIns="146273" anchor="ctr"/>
          <a:lstStyle>
            <a:lvl1pPr marL="0" indent="0">
              <a:buNone/>
              <a:defRPr sz="2300" b="1" cap="all" baseline="0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10" indent="0">
              <a:buNone/>
              <a:defRPr sz="1600" b="1"/>
            </a:lvl4pPr>
            <a:lvl5pPr marL="1828412" indent="0">
              <a:buNone/>
              <a:defRPr sz="1600" b="1"/>
            </a:lvl5pPr>
            <a:lvl6pPr marL="2285516" indent="0">
              <a:buNone/>
              <a:defRPr sz="1600" b="1"/>
            </a:lvl6pPr>
            <a:lvl7pPr marL="2742618" indent="0">
              <a:buNone/>
              <a:defRPr sz="1600" b="1"/>
            </a:lvl7pPr>
            <a:lvl8pPr marL="3199722" indent="0">
              <a:buNone/>
              <a:defRPr sz="1600" b="1"/>
            </a:lvl8pPr>
            <a:lvl9pPr marL="3656825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698990"/>
            <a:ext cx="5389033" cy="715355"/>
          </a:xfrm>
        </p:spPr>
        <p:txBody>
          <a:bodyPr lIns="146273" anchor="ctr"/>
          <a:lstStyle>
            <a:lvl1pPr marL="0" indent="0">
              <a:buNone/>
              <a:defRPr sz="2300" b="1" cap="all" baseline="0"/>
            </a:lvl1pPr>
            <a:lvl2pPr marL="457103" indent="0">
              <a:buNone/>
              <a:defRPr sz="2000" b="1"/>
            </a:lvl2pPr>
            <a:lvl3pPr marL="914206" indent="0">
              <a:buNone/>
              <a:defRPr sz="1800" b="1"/>
            </a:lvl3pPr>
            <a:lvl4pPr marL="1371310" indent="0">
              <a:buNone/>
              <a:defRPr sz="1600" b="1"/>
            </a:lvl4pPr>
            <a:lvl5pPr marL="1828412" indent="0">
              <a:buNone/>
              <a:defRPr sz="1600" b="1"/>
            </a:lvl5pPr>
            <a:lvl6pPr marL="2285516" indent="0">
              <a:buNone/>
              <a:defRPr sz="1600" b="1"/>
            </a:lvl6pPr>
            <a:lvl7pPr marL="2742618" indent="0">
              <a:buNone/>
              <a:defRPr sz="1600" b="1"/>
            </a:lvl7pPr>
            <a:lvl8pPr marL="3199722" indent="0">
              <a:buNone/>
              <a:defRPr sz="1600" b="1"/>
            </a:lvl8pPr>
            <a:lvl9pPr marL="3656825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05FD-053B-47C4-B9BE-A64CC0824E06}" type="datetimeFigureOut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8/5/2019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C7E4-D10A-4A6B-806E-F5DCAF195BAA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4004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05FD-053B-47C4-B9BE-A64CC0824E06}" type="datetimeFigureOut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8/5/2019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C7E4-D10A-4A6B-806E-F5DCAF195BAA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74966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05FD-053B-47C4-B9BE-A64CC0824E06}" type="datetimeFigureOut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8/5/2019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C7E4-D10A-4A6B-806E-F5DCAF195BAA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2469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36" rIns="4571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9" y="1743135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9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103" indent="0">
              <a:buNone/>
              <a:defRPr sz="1200"/>
            </a:lvl2pPr>
            <a:lvl3pPr marL="914206" indent="0">
              <a:buNone/>
              <a:defRPr sz="1000"/>
            </a:lvl3pPr>
            <a:lvl4pPr marL="1371310" indent="0">
              <a:buNone/>
              <a:defRPr sz="900"/>
            </a:lvl4pPr>
            <a:lvl5pPr marL="1828412" indent="0">
              <a:buNone/>
              <a:defRPr sz="900"/>
            </a:lvl5pPr>
            <a:lvl6pPr marL="2285516" indent="0">
              <a:buNone/>
              <a:defRPr sz="900"/>
            </a:lvl6pPr>
            <a:lvl7pPr marL="2742618" indent="0">
              <a:buNone/>
              <a:defRPr sz="900"/>
            </a:lvl7pPr>
            <a:lvl8pPr marL="3199722" indent="0">
              <a:buNone/>
              <a:defRPr sz="900"/>
            </a:lvl8pPr>
            <a:lvl9pPr marL="3656825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05FD-053B-47C4-B9BE-A64CC0824E06}" type="datetimeFigureOut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8/5/2019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C7E4-D10A-4A6B-806E-F5DCAF195BAA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 defTabSz="914206"/>
            <a:endParaRPr lang="en-US" sz="18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 defTabSz="914206"/>
            <a:endParaRPr lang="en-US" sz="1800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29376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7" y="155448"/>
            <a:ext cx="3366867" cy="978408"/>
          </a:xfrm>
        </p:spPr>
        <p:txBody>
          <a:bodyPr lIns="73136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52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103" indent="0">
              <a:buNone/>
              <a:defRPr sz="2800"/>
            </a:lvl2pPr>
            <a:lvl3pPr marL="914206" indent="0">
              <a:buNone/>
              <a:defRPr sz="2400"/>
            </a:lvl3pPr>
            <a:lvl4pPr marL="1371310" indent="0">
              <a:buNone/>
              <a:defRPr sz="2000"/>
            </a:lvl4pPr>
            <a:lvl5pPr marL="1828412" indent="0">
              <a:buNone/>
              <a:defRPr sz="2000"/>
            </a:lvl5pPr>
            <a:lvl6pPr marL="2285516" indent="0">
              <a:buNone/>
              <a:defRPr sz="2000"/>
            </a:lvl6pPr>
            <a:lvl7pPr marL="2742618" indent="0">
              <a:buNone/>
              <a:defRPr sz="2000"/>
            </a:lvl7pPr>
            <a:lvl8pPr marL="3199722" indent="0">
              <a:buNone/>
              <a:defRPr sz="2000"/>
            </a:lvl8pPr>
            <a:lvl9pPr marL="3656825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9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103" indent="0">
              <a:buNone/>
              <a:defRPr sz="1200"/>
            </a:lvl2pPr>
            <a:lvl3pPr marL="914206" indent="0">
              <a:buNone/>
              <a:defRPr sz="1000"/>
            </a:lvl3pPr>
            <a:lvl4pPr marL="1371310" indent="0">
              <a:buNone/>
              <a:defRPr sz="900"/>
            </a:lvl4pPr>
            <a:lvl5pPr marL="1828412" indent="0">
              <a:buNone/>
              <a:defRPr sz="900"/>
            </a:lvl5pPr>
            <a:lvl6pPr marL="2285516" indent="0">
              <a:buNone/>
              <a:defRPr sz="900"/>
            </a:lvl6pPr>
            <a:lvl7pPr marL="2742618" indent="0">
              <a:buNone/>
              <a:defRPr sz="900"/>
            </a:lvl7pPr>
            <a:lvl8pPr marL="3199722" indent="0">
              <a:buNone/>
              <a:defRPr sz="900"/>
            </a:lvl8pPr>
            <a:lvl9pPr marL="3656825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9" y="1170432"/>
            <a:ext cx="3364992" cy="201168"/>
          </a:xfrm>
        </p:spPr>
        <p:txBody>
          <a:bodyPr/>
          <a:lstStyle/>
          <a:p>
            <a:fld id="{968505FD-053B-47C4-B9BE-A64CC0824E06}" type="datetimeFigureOut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8/5/2019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 defTabSz="914206"/>
            <a:endParaRPr lang="en-US" sz="18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 defTabSz="914206"/>
            <a:endParaRPr lang="en-US" sz="18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5CA8C7E4-D10A-4A6B-806E-F5DCAF195BAA}" type="slidenum">
              <a:rPr lang="en-US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83857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 defTabSz="914206"/>
            <a:endParaRPr lang="en-US" sz="18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13" y="10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 defTabSz="914206"/>
            <a:endParaRPr lang="en-US" sz="180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10"/>
            <a:ext cx="10972800" cy="1251063"/>
          </a:xfrm>
          <a:prstGeom prst="rect">
            <a:avLst/>
          </a:prstGeom>
        </p:spPr>
        <p:txBody>
          <a:bodyPr vert="horz" lIns="91421" tIns="45710" rIns="45710" bIns="4571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4"/>
            <a:ext cx="10972800" cy="4625609"/>
          </a:xfrm>
          <a:prstGeom prst="rect">
            <a:avLst/>
          </a:prstGeom>
        </p:spPr>
        <p:txBody>
          <a:bodyPr vert="horz" lIns="54852" tIns="91421" rIns="91421" bIns="4571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04" tIns="45710" rIns="4571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defTabSz="914206"/>
            <a:fld id="{968505FD-053B-47C4-B9BE-A64CC0824E06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 defTabSz="914206"/>
              <a:t>8/5/2019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817" y="6476999"/>
            <a:ext cx="7343625" cy="274320"/>
          </a:xfrm>
          <a:prstGeom prst="rect">
            <a:avLst/>
          </a:prstGeom>
        </p:spPr>
        <p:txBody>
          <a:bodyPr vert="horz" lIns="45710" tIns="45710" rIns="4571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defTabSz="914206"/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6" y="6476999"/>
            <a:ext cx="978485" cy="274320"/>
          </a:xfrm>
          <a:prstGeom prst="rect">
            <a:avLst/>
          </a:prstGeom>
        </p:spPr>
        <p:txBody>
          <a:bodyPr vert="horz" lIns="91421" tIns="45710" rIns="91421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defTabSz="914206"/>
            <a:fld id="{5CA8C7E4-D10A-4A6B-806E-F5DCAF195BA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 defTabSz="914206"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8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819" indent="-319972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65" indent="-274262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485" indent="-228552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894" indent="-18284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162" indent="-18284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286" indent="-18284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412" indent="-18284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537" indent="-18284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0663" indent="-18284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xtracredit.io/" TargetMode="External"/><Relationship Id="rId13" Type="http://schemas.openxmlformats.org/officeDocument/2006/relationships/hyperlink" Target="https://smoke.network/" TargetMode="External"/><Relationship Id="rId18" Type="http://schemas.openxmlformats.org/officeDocument/2006/relationships/hyperlink" Target="https://gif.network/" TargetMode="External"/><Relationship Id="rId26" Type="http://schemas.openxmlformats.org/officeDocument/2006/relationships/hyperlink" Target="https://curecoin.net/" TargetMode="External"/><Relationship Id="rId39" Type="http://schemas.openxmlformats.org/officeDocument/2006/relationships/hyperlink" Target="https://www.wired.com/story/where-could-bitcoin-succeed-as-a-currency-in-a-failed-state/" TargetMode="External"/><Relationship Id="rId3" Type="http://schemas.openxmlformats.org/officeDocument/2006/relationships/hyperlink" Target="https://rusgas.io/en/" TargetMode="External"/><Relationship Id="rId21" Type="http://schemas.openxmlformats.org/officeDocument/2006/relationships/hyperlink" Target="http://prether.co/" TargetMode="External"/><Relationship Id="rId34" Type="http://schemas.openxmlformats.org/officeDocument/2006/relationships/hyperlink" Target="https://techcrunch.com/2018/05/22/hooch-seed-funding/" TargetMode="External"/><Relationship Id="rId42" Type="http://schemas.openxmlformats.org/officeDocument/2006/relationships/hyperlink" Target="https://trive.news/" TargetMode="External"/><Relationship Id="rId7" Type="http://schemas.openxmlformats.org/officeDocument/2006/relationships/hyperlink" Target="http://www.xentavo.com/" TargetMode="External"/><Relationship Id="rId12" Type="http://schemas.openxmlformats.org/officeDocument/2006/relationships/hyperlink" Target="https://chronobase.eu/" TargetMode="External"/><Relationship Id="rId17" Type="http://schemas.openxmlformats.org/officeDocument/2006/relationships/hyperlink" Target="https://sharpay.io/" TargetMode="External"/><Relationship Id="rId25" Type="http://schemas.openxmlformats.org/officeDocument/2006/relationships/hyperlink" Target="https://omnitude.tech/" TargetMode="External"/><Relationship Id="rId33" Type="http://schemas.openxmlformats.org/officeDocument/2006/relationships/hyperlink" Target="http://www.touchcon.io/front.main.en_index.ds/proc.go" TargetMode="External"/><Relationship Id="rId38" Type="http://schemas.openxmlformats.org/officeDocument/2006/relationships/hyperlink" Target="https://www.dorae.io/" TargetMode="External"/><Relationship Id="rId2" Type="http://schemas.openxmlformats.org/officeDocument/2006/relationships/hyperlink" Target="https://abbcfoundation.com/" TargetMode="External"/><Relationship Id="rId16" Type="http://schemas.openxmlformats.org/officeDocument/2006/relationships/hyperlink" Target="http://adoptyourfriends.com/" TargetMode="External"/><Relationship Id="rId20" Type="http://schemas.openxmlformats.org/officeDocument/2006/relationships/hyperlink" Target="https://www.tiberiuscoin.com/" TargetMode="External"/><Relationship Id="rId29" Type="http://schemas.openxmlformats.org/officeDocument/2006/relationships/hyperlink" Target="https://www.birdchain.io/" TargetMode="External"/><Relationship Id="rId41" Type="http://schemas.openxmlformats.org/officeDocument/2006/relationships/hyperlink" Target="http://terciv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ecoin.io/" TargetMode="External"/><Relationship Id="rId11" Type="http://schemas.openxmlformats.org/officeDocument/2006/relationships/hyperlink" Target="https://www.fixyapp.io/" TargetMode="External"/><Relationship Id="rId24" Type="http://schemas.openxmlformats.org/officeDocument/2006/relationships/hyperlink" Target="https://keenplatform.com/" TargetMode="External"/><Relationship Id="rId32" Type="http://schemas.openxmlformats.org/officeDocument/2006/relationships/hyperlink" Target="https://worldpeacecoin.io/" TargetMode="External"/><Relationship Id="rId37" Type="http://schemas.openxmlformats.org/officeDocument/2006/relationships/hyperlink" Target="https://seal.network/" TargetMode="External"/><Relationship Id="rId40" Type="http://schemas.openxmlformats.org/officeDocument/2006/relationships/hyperlink" Target="http://www.ecos.ee/en/" TargetMode="External"/><Relationship Id="rId5" Type="http://schemas.openxmlformats.org/officeDocument/2006/relationships/hyperlink" Target="https://ubcoin.io/en" TargetMode="External"/><Relationship Id="rId15" Type="http://schemas.openxmlformats.org/officeDocument/2006/relationships/hyperlink" Target="https://flux.fund/en" TargetMode="External"/><Relationship Id="rId23" Type="http://schemas.openxmlformats.org/officeDocument/2006/relationships/hyperlink" Target="https://gloren.org/%20https:/www.tripbit.info/" TargetMode="External"/><Relationship Id="rId28" Type="http://schemas.openxmlformats.org/officeDocument/2006/relationships/hyperlink" Target="https://www.zeex.me/" TargetMode="External"/><Relationship Id="rId36" Type="http://schemas.openxmlformats.org/officeDocument/2006/relationships/hyperlink" Target="http://ico.weevo.city/" TargetMode="External"/><Relationship Id="rId10" Type="http://schemas.openxmlformats.org/officeDocument/2006/relationships/hyperlink" Target="https://www.mycreditchain.org/" TargetMode="External"/><Relationship Id="rId19" Type="http://schemas.openxmlformats.org/officeDocument/2006/relationships/hyperlink" Target="https://goldbitscoin.com/" TargetMode="External"/><Relationship Id="rId31" Type="http://schemas.openxmlformats.org/officeDocument/2006/relationships/hyperlink" Target="https://www.galleonquest.io/" TargetMode="External"/><Relationship Id="rId4" Type="http://schemas.openxmlformats.org/officeDocument/2006/relationships/hyperlink" Target="https://cellblocks.io/" TargetMode="External"/><Relationship Id="rId9" Type="http://schemas.openxmlformats.org/officeDocument/2006/relationships/hyperlink" Target="https://www.aitheon.com/" TargetMode="External"/><Relationship Id="rId14" Type="http://schemas.openxmlformats.org/officeDocument/2006/relationships/hyperlink" Target="https://www.fast-reward.com/" TargetMode="External"/><Relationship Id="rId22" Type="http://schemas.openxmlformats.org/officeDocument/2006/relationships/hyperlink" Target="https://climatecoin.io/" TargetMode="External"/><Relationship Id="rId27" Type="http://schemas.openxmlformats.org/officeDocument/2006/relationships/hyperlink" Target="https://www.hirego.io/" TargetMode="External"/><Relationship Id="rId30" Type="http://schemas.openxmlformats.org/officeDocument/2006/relationships/hyperlink" Target="https://www.thinkcoin.io/" TargetMode="External"/><Relationship Id="rId35" Type="http://schemas.openxmlformats.org/officeDocument/2006/relationships/hyperlink" Target="https://guardium.co/" TargetMode="External"/><Relationship Id="rId43" Type="http://schemas.openxmlformats.org/officeDocument/2006/relationships/hyperlink" Target="https://www.bitminutes.com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xtracredit.io/" TargetMode="External"/><Relationship Id="rId13" Type="http://schemas.openxmlformats.org/officeDocument/2006/relationships/hyperlink" Target="https://smoke.network/" TargetMode="External"/><Relationship Id="rId18" Type="http://schemas.openxmlformats.org/officeDocument/2006/relationships/hyperlink" Target="https://gif.network/" TargetMode="External"/><Relationship Id="rId26" Type="http://schemas.openxmlformats.org/officeDocument/2006/relationships/hyperlink" Target="https://curecoin.net/" TargetMode="External"/><Relationship Id="rId39" Type="http://schemas.openxmlformats.org/officeDocument/2006/relationships/hyperlink" Target="https://www.wired.com/story/where-could-bitcoin-succeed-as-a-currency-in-a-failed-state/" TargetMode="External"/><Relationship Id="rId3" Type="http://schemas.openxmlformats.org/officeDocument/2006/relationships/hyperlink" Target="https://rusgas.io/en/" TargetMode="External"/><Relationship Id="rId21" Type="http://schemas.openxmlformats.org/officeDocument/2006/relationships/hyperlink" Target="http://prether.co/" TargetMode="External"/><Relationship Id="rId34" Type="http://schemas.openxmlformats.org/officeDocument/2006/relationships/hyperlink" Target="https://techcrunch.com/2018/05/22/hooch-seed-funding/" TargetMode="External"/><Relationship Id="rId42" Type="http://schemas.openxmlformats.org/officeDocument/2006/relationships/hyperlink" Target="https://trive.news/" TargetMode="External"/><Relationship Id="rId7" Type="http://schemas.openxmlformats.org/officeDocument/2006/relationships/hyperlink" Target="http://www.xentavo.com/" TargetMode="External"/><Relationship Id="rId12" Type="http://schemas.openxmlformats.org/officeDocument/2006/relationships/hyperlink" Target="https://chronobase.eu/" TargetMode="External"/><Relationship Id="rId17" Type="http://schemas.openxmlformats.org/officeDocument/2006/relationships/hyperlink" Target="https://sharpay.io/" TargetMode="External"/><Relationship Id="rId25" Type="http://schemas.openxmlformats.org/officeDocument/2006/relationships/hyperlink" Target="https://omnitude.tech/" TargetMode="External"/><Relationship Id="rId33" Type="http://schemas.openxmlformats.org/officeDocument/2006/relationships/hyperlink" Target="http://www.touchcon.io/front.main.en_index.ds/proc.go" TargetMode="External"/><Relationship Id="rId38" Type="http://schemas.openxmlformats.org/officeDocument/2006/relationships/hyperlink" Target="https://www.dorae.io/" TargetMode="External"/><Relationship Id="rId2" Type="http://schemas.openxmlformats.org/officeDocument/2006/relationships/hyperlink" Target="https://abbcfoundation.com/" TargetMode="External"/><Relationship Id="rId16" Type="http://schemas.openxmlformats.org/officeDocument/2006/relationships/hyperlink" Target="http://adoptyourfriends.com/" TargetMode="External"/><Relationship Id="rId20" Type="http://schemas.openxmlformats.org/officeDocument/2006/relationships/hyperlink" Target="https://www.tiberiuscoin.com/" TargetMode="External"/><Relationship Id="rId29" Type="http://schemas.openxmlformats.org/officeDocument/2006/relationships/hyperlink" Target="https://www.birdchain.io/" TargetMode="External"/><Relationship Id="rId41" Type="http://schemas.openxmlformats.org/officeDocument/2006/relationships/hyperlink" Target="http://terciv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ecoin.io/" TargetMode="External"/><Relationship Id="rId11" Type="http://schemas.openxmlformats.org/officeDocument/2006/relationships/hyperlink" Target="https://www.fixyapp.io/" TargetMode="External"/><Relationship Id="rId24" Type="http://schemas.openxmlformats.org/officeDocument/2006/relationships/hyperlink" Target="https://keenplatform.com/" TargetMode="External"/><Relationship Id="rId32" Type="http://schemas.openxmlformats.org/officeDocument/2006/relationships/hyperlink" Target="https://worldpeacecoin.io/" TargetMode="External"/><Relationship Id="rId37" Type="http://schemas.openxmlformats.org/officeDocument/2006/relationships/hyperlink" Target="https://seal.network/" TargetMode="External"/><Relationship Id="rId40" Type="http://schemas.openxmlformats.org/officeDocument/2006/relationships/hyperlink" Target="http://www.ecos.ee/en/" TargetMode="External"/><Relationship Id="rId5" Type="http://schemas.openxmlformats.org/officeDocument/2006/relationships/hyperlink" Target="https://ubcoin.io/en" TargetMode="External"/><Relationship Id="rId15" Type="http://schemas.openxmlformats.org/officeDocument/2006/relationships/hyperlink" Target="https://flux.fund/en" TargetMode="External"/><Relationship Id="rId23" Type="http://schemas.openxmlformats.org/officeDocument/2006/relationships/hyperlink" Target="https://gloren.org/%20https:/www.tripbit.info/" TargetMode="External"/><Relationship Id="rId28" Type="http://schemas.openxmlformats.org/officeDocument/2006/relationships/hyperlink" Target="https://www.zeex.me/" TargetMode="External"/><Relationship Id="rId36" Type="http://schemas.openxmlformats.org/officeDocument/2006/relationships/hyperlink" Target="http://ico.weevo.city/" TargetMode="External"/><Relationship Id="rId10" Type="http://schemas.openxmlformats.org/officeDocument/2006/relationships/hyperlink" Target="https://www.mycreditchain.org/" TargetMode="External"/><Relationship Id="rId19" Type="http://schemas.openxmlformats.org/officeDocument/2006/relationships/hyperlink" Target="https://goldbitscoin.com/" TargetMode="External"/><Relationship Id="rId31" Type="http://schemas.openxmlformats.org/officeDocument/2006/relationships/hyperlink" Target="https://www.galleonquest.io/" TargetMode="External"/><Relationship Id="rId4" Type="http://schemas.openxmlformats.org/officeDocument/2006/relationships/hyperlink" Target="https://cellblocks.io/" TargetMode="External"/><Relationship Id="rId9" Type="http://schemas.openxmlformats.org/officeDocument/2006/relationships/hyperlink" Target="https://www.aitheon.com/" TargetMode="External"/><Relationship Id="rId14" Type="http://schemas.openxmlformats.org/officeDocument/2006/relationships/hyperlink" Target="https://www.fast-reward.com/" TargetMode="External"/><Relationship Id="rId22" Type="http://schemas.openxmlformats.org/officeDocument/2006/relationships/hyperlink" Target="https://climatecoin.io/" TargetMode="External"/><Relationship Id="rId27" Type="http://schemas.openxmlformats.org/officeDocument/2006/relationships/hyperlink" Target="https://www.hirego.io/" TargetMode="External"/><Relationship Id="rId30" Type="http://schemas.openxmlformats.org/officeDocument/2006/relationships/hyperlink" Target="https://www.thinkcoin.io/" TargetMode="External"/><Relationship Id="rId35" Type="http://schemas.openxmlformats.org/officeDocument/2006/relationships/hyperlink" Target="https://guardium.co/" TargetMode="External"/><Relationship Id="rId43" Type="http://schemas.openxmlformats.org/officeDocument/2006/relationships/hyperlink" Target="https://www.bitminutes.com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2EA5B-BE3F-394E-AC71-DC7FD6436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1404155"/>
            <a:ext cx="6858000" cy="983080"/>
          </a:xfrm>
        </p:spPr>
        <p:txBody>
          <a:bodyPr/>
          <a:lstStyle/>
          <a:p>
            <a:r>
              <a:rPr lang="en-US" dirty="0"/>
              <a:t>A Blockchain Primer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E05DC3-77D4-1C46-8A16-9AFEEAC5B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3720" y="2745597"/>
            <a:ext cx="6858000" cy="2257063"/>
          </a:xfrm>
        </p:spPr>
        <p:txBody>
          <a:bodyPr>
            <a:normAutofit/>
          </a:bodyPr>
          <a:lstStyle/>
          <a:p>
            <a:r>
              <a:rPr lang="en-US" dirty="0"/>
              <a:t>Developed </a:t>
            </a:r>
            <a:r>
              <a:rPr lang="en-US" dirty="0" smtClean="0"/>
              <a:t>for WHIN</a:t>
            </a:r>
            <a:endParaRPr lang="en-US" dirty="0"/>
          </a:p>
          <a:p>
            <a:r>
              <a:rPr lang="en-US" dirty="0"/>
              <a:t>Wabash Heartland Innovation Network</a:t>
            </a:r>
          </a:p>
          <a:p>
            <a:endParaRPr lang="en-US" dirty="0"/>
          </a:p>
          <a:p>
            <a:r>
              <a:rPr lang="en-US" dirty="0"/>
              <a:t>Arun Gupta</a:t>
            </a:r>
          </a:p>
          <a:p>
            <a:r>
              <a:rPr lang="en-US" dirty="0"/>
              <a:t>September 28, 2018</a:t>
            </a:r>
          </a:p>
        </p:txBody>
      </p:sp>
    </p:spTree>
    <p:extLst>
      <p:ext uri="{BB962C8B-B14F-4D97-AF65-F5344CB8AC3E}">
        <p14:creationId xmlns:p14="http://schemas.microsoft.com/office/powerpoint/2010/main" val="378496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0443A-549D-B84B-968F-9D2F81C7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Blockchain Work?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ECDA82-7655-324F-9850-2774DF996399}"/>
              </a:ext>
            </a:extLst>
          </p:cNvPr>
          <p:cNvSpPr txBox="1"/>
          <p:nvPr/>
        </p:nvSpPr>
        <p:spPr>
          <a:xfrm>
            <a:off x="2014585" y="3128138"/>
            <a:ext cx="1896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Two party</a:t>
            </a:r>
          </a:p>
          <a:p>
            <a:pPr algn="r" defTabSz="6858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Currency involved</a:t>
            </a: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D5B8CCB-308D-8049-8D85-B2A9EA5560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" t="25512" r="45180" b="11943"/>
          <a:stretch/>
        </p:blipFill>
        <p:spPr>
          <a:xfrm>
            <a:off x="4164633" y="1890920"/>
            <a:ext cx="5820752" cy="4109831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17B3F26-1A31-C043-AE83-9D0193CF5DF0}"/>
              </a:ext>
            </a:extLst>
          </p:cNvPr>
          <p:cNvSpPr/>
          <p:nvPr/>
        </p:nvSpPr>
        <p:spPr>
          <a:xfrm>
            <a:off x="7305676" y="3025114"/>
            <a:ext cx="1497915" cy="29515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b="1" dirty="0">
                <a:solidFill>
                  <a:srgbClr val="FF0000"/>
                </a:solidFill>
                <a:latin typeface="Calibri" panose="020F0502020204030204"/>
              </a:rPr>
              <a:t>Consensus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A602FA8-6A88-ED4E-8847-55C3F2EA3D00}"/>
              </a:ext>
            </a:extLst>
          </p:cNvPr>
          <p:cNvSpPr/>
          <p:nvPr/>
        </p:nvSpPr>
        <p:spPr>
          <a:xfrm>
            <a:off x="4470465" y="4671549"/>
            <a:ext cx="1497915" cy="29515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b="1" dirty="0">
                <a:solidFill>
                  <a:srgbClr val="FF0000"/>
                </a:solidFill>
                <a:latin typeface="Calibri" panose="020F0502020204030204"/>
              </a:rPr>
              <a:t>Immutability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837AF4A-6FDD-7148-AE3B-70063BD13B71}"/>
              </a:ext>
            </a:extLst>
          </p:cNvPr>
          <p:cNvSpPr/>
          <p:nvPr/>
        </p:nvSpPr>
        <p:spPr>
          <a:xfrm>
            <a:off x="6853446" y="4819126"/>
            <a:ext cx="1497915" cy="29515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b="1" dirty="0">
                <a:solidFill>
                  <a:srgbClr val="FF0000"/>
                </a:solidFill>
                <a:latin typeface="Calibri" panose="020F0502020204030204"/>
              </a:rPr>
              <a:t>Provenance</a:t>
            </a:r>
          </a:p>
        </p:txBody>
      </p:sp>
    </p:spTree>
    <p:extLst>
      <p:ext uri="{BB962C8B-B14F-4D97-AF65-F5344CB8AC3E}">
        <p14:creationId xmlns:p14="http://schemas.microsoft.com/office/powerpoint/2010/main" val="367518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0443A-549D-B84B-968F-9D2F81C7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Issues is Blockchain Addressing</a:t>
            </a:r>
            <a:r>
              <a:rPr lang="en-US" dirty="0" smtClean="0"/>
              <a:t>? 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01A9B70-DA82-2046-B623-71823EBC6A53}"/>
              </a:ext>
            </a:extLst>
          </p:cNvPr>
          <p:cNvSpPr txBox="1">
            <a:spLocks/>
          </p:cNvSpPr>
          <p:nvPr/>
        </p:nvSpPr>
        <p:spPr>
          <a:xfrm>
            <a:off x="2188819" y="2236594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</a:pPr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Efficiency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– multiple versions of a transaction, immediate synchronization of steps to allow  instantaneous visibility</a:t>
            </a:r>
          </a:p>
          <a:p>
            <a:pPr marL="171450" indent="-171450" defTabSz="685800">
              <a:spcBef>
                <a:spcPts val="750"/>
              </a:spcBef>
            </a:pPr>
            <a:endParaRPr lang="en-US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indent="-171450" defTabSz="685800">
              <a:spcBef>
                <a:spcPts val="750"/>
              </a:spcBef>
            </a:pPr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Cost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– duplication, intermediary entities, reduced need for intensive resources and oversight</a:t>
            </a:r>
          </a:p>
          <a:p>
            <a:pPr marL="171450" indent="-171450" defTabSz="685800">
              <a:spcBef>
                <a:spcPts val="750"/>
              </a:spcBef>
            </a:pPr>
            <a:endParaRPr lang="en-US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indent="-171450" defTabSz="685800">
              <a:spcBef>
                <a:spcPts val="750"/>
              </a:spcBef>
            </a:pPr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Vulnerability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– central system can be compromised due to fraud, cyber attack or simple mistake</a:t>
            </a:r>
          </a:p>
          <a:p>
            <a:pPr marL="171450" indent="-171450" defTabSz="685800">
              <a:spcBef>
                <a:spcPts val="750"/>
              </a:spcBef>
            </a:pPr>
            <a:endParaRPr lang="en-US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indent="-171450" defTabSz="685800">
              <a:spcBef>
                <a:spcPts val="750"/>
              </a:spcBef>
            </a:pPr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Security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–  advanced encryption protects data, makes it unalterable, and improves transparency</a:t>
            </a:r>
          </a:p>
          <a:p>
            <a:pPr marL="171450" indent="-171450" defTabSz="685800">
              <a:spcBef>
                <a:spcPts val="750"/>
              </a:spcBef>
            </a:pPr>
            <a:endParaRPr lang="en-US" sz="21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86612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0443A-549D-B84B-968F-9D2F81C7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Issues is Blockchain Addressing</a:t>
            </a:r>
            <a:r>
              <a:rPr lang="en-US" dirty="0" smtClean="0"/>
              <a:t>? </a:t>
            </a:r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01A9B70-DA82-2046-B623-71823EBC6A53}"/>
              </a:ext>
            </a:extLst>
          </p:cNvPr>
          <p:cNvSpPr txBox="1">
            <a:spLocks/>
          </p:cNvSpPr>
          <p:nvPr/>
        </p:nvSpPr>
        <p:spPr>
          <a:xfrm>
            <a:off x="2188819" y="2236594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</a:pPr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Identity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– Proof that someone is who they she/he is, or goods or assets are exactly as represented. Violation immediately verifiable</a:t>
            </a:r>
          </a:p>
          <a:p>
            <a:pPr marL="171450" indent="-171450" defTabSz="685800">
              <a:spcBef>
                <a:spcPts val="750"/>
              </a:spcBef>
            </a:pPr>
            <a:endParaRPr lang="en-US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indent="-171450" defTabSz="685800">
              <a:spcBef>
                <a:spcPts val="750"/>
              </a:spcBef>
            </a:pPr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Trust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– each party can only see what is relevant to him/her, and participants agree whether a transaction is valid or not</a:t>
            </a:r>
          </a:p>
          <a:p>
            <a:pPr marL="171450" indent="-171450" defTabSz="685800">
              <a:spcBef>
                <a:spcPts val="750"/>
              </a:spcBef>
            </a:pPr>
            <a:endParaRPr lang="en-US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indent="-171450" defTabSz="685800">
              <a:spcBef>
                <a:spcPts val="750"/>
              </a:spcBef>
            </a:pPr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Verification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– every step (i.e., block)  is a process is based on one previous block in the chain and cannot be altered</a:t>
            </a:r>
          </a:p>
        </p:txBody>
      </p:sp>
    </p:spTree>
    <p:extLst>
      <p:ext uri="{BB962C8B-B14F-4D97-AF65-F5344CB8AC3E}">
        <p14:creationId xmlns:p14="http://schemas.microsoft.com/office/powerpoint/2010/main" val="1812272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1981200" y="73043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What Issues is </a:t>
            </a:r>
            <a:r>
              <a:rPr lang="en-US" dirty="0" err="1">
                <a:solidFill>
                  <a:schemeClr val="tx1"/>
                </a:solidFill>
              </a:rPr>
              <a:t>Blockchain</a:t>
            </a:r>
            <a:r>
              <a:rPr lang="en-US" dirty="0">
                <a:solidFill>
                  <a:schemeClr val="tx1"/>
                </a:solidFill>
              </a:rPr>
              <a:t> Addressing</a:t>
            </a:r>
            <a:r>
              <a:rPr lang="en-US" dirty="0" smtClean="0">
                <a:solidFill>
                  <a:schemeClr val="tx1"/>
                </a:solidFill>
              </a:rPr>
              <a:t>?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727D16-56A8-EA43-B511-2523EFF9C046}"/>
              </a:ext>
            </a:extLst>
          </p:cNvPr>
          <p:cNvSpPr/>
          <p:nvPr/>
        </p:nvSpPr>
        <p:spPr>
          <a:xfrm>
            <a:off x="1566291" y="739802"/>
            <a:ext cx="9059418" cy="3600986"/>
          </a:xfrm>
          <a:prstGeom prst="rect">
            <a:avLst/>
          </a:prstGeom>
          <a:solidFill>
            <a:schemeClr val="tx1"/>
          </a:solidFill>
        </p:spPr>
        <p:txBody>
          <a:bodyPr wrap="square" numCol="4">
            <a:spAutoFit/>
          </a:bodyPr>
          <a:lstStyle/>
          <a:p>
            <a:pPr defTabSz="685800" fontAlgn="base">
              <a:buFont typeface="Arial" panose="020B0604020202020204" pitchFamily="34" charset="0"/>
              <a:buChar char="•"/>
            </a:pPr>
            <a:endParaRPr lang="en-US" sz="60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Paying for things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with your face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Streamlining interactions among shoppers, retailers and brands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Linking content across computers, tablets and phones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Ranking apps by their value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Aligning creativity and recognition for content creators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Improving payments for artists on Spotify and Pandora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Online piracy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Improving the technology of the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Russian gas industry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A blockchain equivalent of Amazon, Groupon and Craigslist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Too many non-value-added costs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Unregulated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prison economies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Standardizing the value of advertisements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Advertising not transparent enough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Old real estate practices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Free public information from silos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Speeding the rendering of animated movies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Selling items for crypto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instead of regular money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Borders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Man-in-the-middle hacks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Security sacrifices that come with innovation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Scams, fraud and counterfeits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Tools to build decentralized apps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Blockchain infrastructure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Removing barriers separating blockchains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Safety in buying and selling blockchain tokens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Improving privacy in online file storage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ICO projects could benefit from the “wisdom of the crowd”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Improving privacy of blockchain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Decentralized database for decentralized technologies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Improving trust and confidence in blockchain system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More cohesive user experiences across blockchain and the cloud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Democratizing gold trading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Giving investors more control of their assets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Simplifying the cryptocurrency transaction process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Trading indexes as tokens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Improving crypto safekeeping solutions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Simplifying ICO investment, trading and cryptocurrency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Improving institutional-grade crypto asset management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“Painstakingly slow” manual crypto wallet process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9545F5-A989-704A-B46E-EA63CC06CE42}"/>
              </a:ext>
            </a:extLst>
          </p:cNvPr>
          <p:cNvSpPr txBox="1"/>
          <p:nvPr/>
        </p:nvSpPr>
        <p:spPr>
          <a:xfrm>
            <a:off x="3766566" y="857250"/>
            <a:ext cx="2489454" cy="517064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" panose="020F0502020204030204"/>
              </a:rPr>
              <a:t>More open global markets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" panose="020F0502020204030204"/>
              </a:rPr>
              <a:t>Easier way to invest in real estate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" panose="020F0502020204030204"/>
              </a:rPr>
              <a:t>Easier way to invest in Swiss real estate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" panose="020F0502020204030204"/>
              </a:rPr>
              <a:t>Easier way to combine smart contracts with crowdfunded home loans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" panose="020F0502020204030204"/>
              </a:rPr>
              <a:t>Easier way to borrow against crypto holdings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" panose="020F0502020204030204"/>
              </a:rPr>
              <a:t>Identifying and verifying users in </a:t>
            </a:r>
            <a:r>
              <a:rPr lang="en-US" sz="750" b="1" dirty="0">
                <a:solidFill>
                  <a:prstClr val="white"/>
                </a:solidFill>
                <a:latin typeface="Calibri" panose="020F0502020204030204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online dating</a:t>
            </a:r>
            <a:endParaRPr lang="en-US" sz="750" b="1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" panose="020F0502020204030204"/>
              </a:rPr>
              <a:t>Improving traditional banking services for crypto world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" panose="020F0502020204030204"/>
              </a:rPr>
              <a:t>Cryptocurrency based on Game Theory, IBM’s Watson, and other theories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" panose="020F0502020204030204"/>
              </a:rPr>
              <a:t>Better social network + blockchain + AI + human touch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" panose="020F0502020204030204"/>
              </a:rPr>
              <a:t>Improving content streaming on the blockchain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" panose="020F0502020204030204"/>
              </a:rPr>
              <a:t>Supply chain transparency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" panose="020F0502020204030204"/>
              </a:rPr>
              <a:t>Increasing </a:t>
            </a:r>
            <a:r>
              <a:rPr lang="en-US" sz="750" b="1" dirty="0">
                <a:solidFill>
                  <a:prstClr val="white"/>
                </a:solidFill>
                <a:latin typeface="Calibri" panose="020F0502020204030204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public sector trust</a:t>
            </a:r>
            <a:r>
              <a:rPr lang="en-US" sz="750" b="1" dirty="0">
                <a:solidFill>
                  <a:prstClr val="white"/>
                </a:solidFill>
                <a:latin typeface="Calibri" panose="020F0502020204030204"/>
              </a:rPr>
              <a:t> of cryptocurrencies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" panose="020F0502020204030204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Education</a:t>
            </a:r>
            <a:r>
              <a:rPr lang="en-US" sz="750" b="1" dirty="0">
                <a:solidFill>
                  <a:prstClr val="white"/>
                </a:solidFill>
                <a:latin typeface="Calibri" panose="020F0502020204030204"/>
              </a:rPr>
              <a:t> around blockchain technology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" panose="020F0502020204030204"/>
              </a:rPr>
              <a:t>Blockchain not mainstream enough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Crowdsourcing for legal dispute resolution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Securing financial contracts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Paper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Automation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Control of personal data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Control of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personal credit data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No way to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spend crypto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Advertising for extended reality environments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Human suffering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Security for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luxury watches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Authenticity in cannabis sales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Crypto rewards for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cannabis-focused social media site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Crypto payments for rating </a:t>
            </a:r>
            <a:r>
              <a:rPr lang="en-US" sz="750" b="1" dirty="0" err="1">
                <a:solidFill>
                  <a:prstClr val="white"/>
                </a:solidFill>
                <a:latin typeface="Calibri Light" panose="020F0302020204030204"/>
              </a:rPr>
              <a:t>cryptoassets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Crypto payments for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taking surveys, watching videos and clicking links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Crypto rewards for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video game skills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Crypto rewards for time spent playing video games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Buying, selling and trading your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social media friends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Crypto rewards for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social media sharing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Free mobile data for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watching ads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Crypto rewards for watching entertainment content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Gold-backed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cryptocurrency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Crypto-backed gold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Metals-backed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2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cryptocurrency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Precious metals-based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2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cryptocurrency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“Tokenizing” real world items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Nashville apartment buildings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Monaco real estate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A5E33-8F22-0643-BBAF-8415FD40F350}"/>
              </a:ext>
            </a:extLst>
          </p:cNvPr>
          <p:cNvSpPr txBox="1"/>
          <p:nvPr/>
        </p:nvSpPr>
        <p:spPr>
          <a:xfrm>
            <a:off x="6053711" y="820593"/>
            <a:ext cx="2279791" cy="528606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Financial infrastructure for trading within video games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Checking ID for purchases like alcohol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“Uber for alcohol” on blockchain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Inefficiencies in cargo delivery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Branded tokens for merchants to reward customers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Fraud and corruption among non-profits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Better transparency at non-profits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Better transparency around impact investing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Bitcoin mining uses too much energy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Home appliances mining for bitcoin while not in use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Bitcoin mining using hydropower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Large corporations’ carbon footprints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“Decarbonizing” electricity grids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2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Climate change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Trust in governments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Trust in corporations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Trust in social networks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Trust in media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Universal billing system for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2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travel industry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2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Decentralized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 Uber and Lyft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Online gambling not fair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Online gambling sites take commission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Helping retailers hurt by Amazon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Online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2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retail fraud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Bots with nefarious intent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Skynet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People not taking their medicine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Device storage that could be used for bitcoin mining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Insurance bureaucracy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Electronic health record accessibility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Health record storage security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Health record portability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Marine insurance risk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2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Cancer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Earning money on personal data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Pensions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The burden of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2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car ownership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Inability to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2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buy anything with cryptocurrency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Better marketplaces for nautical shipping services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Better ways to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2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advertise to your friends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Better ways to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3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trade forex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 with your friends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Ownership shares in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3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ancient sunken treasures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3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Poverty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Complying with Know Your Customer laws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Complying with Anti-Money-Laundering laws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9F0197-AA7D-CA42-BD53-16EBAA96EAE5}"/>
              </a:ext>
            </a:extLst>
          </p:cNvPr>
          <p:cNvSpPr txBox="1"/>
          <p:nvPr/>
        </p:nvSpPr>
        <p:spPr>
          <a:xfrm>
            <a:off x="8282926" y="878302"/>
            <a:ext cx="2888932" cy="517064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Complying with securities laws in token sales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Censorship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A use for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3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QR codes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Rewards for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3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buying alcohol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 by subscription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Tracing water supplies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Dearth of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3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emergency responders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High cost of medical information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Improved digital identity authentication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Managing real estate workflow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International real estate purchases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Physical branches for crypto banking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Physical branches for crypto exchanges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Private equity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Venture capital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AIDS, also online sales of classic Japanese domestic cars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Efficiency and transparency at nonprofits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Incorporating local preferences in decentralized banking options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Boosting sales for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3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local businesses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A digital-only investment bank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Containers to transport sensitive pharmaceuticals and food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Protecting consumer information on mobile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Helping mobile phone users monetize their data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Not enough interconnection in the world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Complexity and risk in the crypto market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Expensive AI research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3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Counterfeit goods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Connecting “innovation players” and “knowledge holders”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Movie industry’s slow and opaque accounting practices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Global supply chain’s $9 trillion cash flow issue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Trust in the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3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global supply chain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3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Economic crisis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Cash flow problems at small and medium-sized businesses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Improving the use of data in the transportation and logistics industries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Poverty among African farmers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Transparency in the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4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food supply chain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Ad fraud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4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Fake news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4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False news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Settling payments faster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Speeding transactions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4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The unbanked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The underbanked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The bidding process in art and collectibles markets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Assessing the value of collectibles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CF072D-3F7D-FA48-8543-BEC28269C9CF}"/>
              </a:ext>
            </a:extLst>
          </p:cNvPr>
          <p:cNvSpPr txBox="1"/>
          <p:nvPr/>
        </p:nvSpPr>
        <p:spPr>
          <a:xfrm>
            <a:off x="2538984" y="1357884"/>
            <a:ext cx="1817370" cy="7848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4500" dirty="0">
                <a:solidFill>
                  <a:prstClr val="black"/>
                </a:solidFill>
                <a:latin typeface="Calibri" panose="020F0502020204030204"/>
              </a:rPr>
              <a:t>Cancer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56F802-A40E-6043-A0DB-4AA1085F05A2}"/>
              </a:ext>
            </a:extLst>
          </p:cNvPr>
          <p:cNvSpPr txBox="1"/>
          <p:nvPr/>
        </p:nvSpPr>
        <p:spPr>
          <a:xfrm>
            <a:off x="6948269" y="1102740"/>
            <a:ext cx="2229216" cy="7848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4500" dirty="0">
                <a:solidFill>
                  <a:prstClr val="black"/>
                </a:solidFill>
                <a:latin typeface="Calibri" panose="020F0502020204030204"/>
              </a:rPr>
              <a:t>Poverty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67102E-167F-D749-870C-B34517378E27}"/>
              </a:ext>
            </a:extLst>
          </p:cNvPr>
          <p:cNvSpPr txBox="1"/>
          <p:nvPr/>
        </p:nvSpPr>
        <p:spPr>
          <a:xfrm>
            <a:off x="4097648" y="2737713"/>
            <a:ext cx="4080510" cy="7848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4500" dirty="0">
                <a:solidFill>
                  <a:prstClr val="black"/>
                </a:solidFill>
                <a:latin typeface="Calibri" panose="020F0502020204030204"/>
              </a:rPr>
              <a:t>Human suffering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1E2934-3532-C745-9DF8-E64EFA0FC1B2}"/>
              </a:ext>
            </a:extLst>
          </p:cNvPr>
          <p:cNvSpPr txBox="1"/>
          <p:nvPr/>
        </p:nvSpPr>
        <p:spPr>
          <a:xfrm>
            <a:off x="1992630" y="4343400"/>
            <a:ext cx="2576322" cy="7848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4500" dirty="0">
                <a:solidFill>
                  <a:prstClr val="black"/>
                </a:solidFill>
                <a:latin typeface="Calibri" panose="020F0502020204030204"/>
              </a:rPr>
              <a:t>Fake news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1BC0CE-A1B8-BD41-9FF7-4848C5D85B78}"/>
              </a:ext>
            </a:extLst>
          </p:cNvPr>
          <p:cNvSpPr txBox="1"/>
          <p:nvPr/>
        </p:nvSpPr>
        <p:spPr>
          <a:xfrm>
            <a:off x="6251453" y="4477466"/>
            <a:ext cx="3853413" cy="7848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4500" dirty="0">
                <a:solidFill>
                  <a:prstClr val="black"/>
                </a:solidFill>
                <a:latin typeface="Calibri" panose="020F0502020204030204"/>
              </a:rPr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68589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5" grpId="0" animBg="1"/>
      <p:bldP spid="14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910" y="187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What Issues is </a:t>
            </a:r>
            <a:r>
              <a:rPr lang="en-US" dirty="0" err="1">
                <a:solidFill>
                  <a:schemeClr val="tx1"/>
                </a:solidFill>
              </a:rPr>
              <a:t>Blockchain</a:t>
            </a:r>
            <a:r>
              <a:rPr lang="en-US" dirty="0">
                <a:solidFill>
                  <a:schemeClr val="tx1"/>
                </a:solidFill>
              </a:rPr>
              <a:t> Addressing</a:t>
            </a:r>
            <a:r>
              <a:rPr lang="en-US" dirty="0" smtClean="0">
                <a:solidFill>
                  <a:schemeClr val="tx1"/>
                </a:solidFill>
              </a:rPr>
              <a:t>?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727D16-56A8-EA43-B511-2523EFF9C046}"/>
              </a:ext>
            </a:extLst>
          </p:cNvPr>
          <p:cNvSpPr/>
          <p:nvPr/>
        </p:nvSpPr>
        <p:spPr>
          <a:xfrm>
            <a:off x="1566291" y="739802"/>
            <a:ext cx="9059418" cy="3600986"/>
          </a:xfrm>
          <a:prstGeom prst="rect">
            <a:avLst/>
          </a:prstGeom>
          <a:solidFill>
            <a:schemeClr val="tx1"/>
          </a:solidFill>
        </p:spPr>
        <p:txBody>
          <a:bodyPr wrap="square" numCol="4">
            <a:spAutoFit/>
          </a:bodyPr>
          <a:lstStyle/>
          <a:p>
            <a:pPr defTabSz="685800" fontAlgn="base">
              <a:buFont typeface="Arial" panose="020B0604020202020204" pitchFamily="34" charset="0"/>
              <a:buChar char="•"/>
            </a:pPr>
            <a:endParaRPr lang="en-US" sz="60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Paying for things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with your face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Streamlining interactions among shoppers, retailers and brands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Linking content across computers, tablets and phones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Ranking apps by their value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Aligning creativity and recognition for content creators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Improving payments for artists on Spotify and Pandora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Online piracy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Improving the technology of the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Russian gas industry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A blockchain equivalent of Amazon, Groupon and Craigslist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Too many non-value-added costs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Unregulated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prison economies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Standardizing the value of advertisements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Advertising not transparent enough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Old real estate practices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Free public information from silos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Speeding the rendering of animated movies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Selling items for crypto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instead of regular money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Borders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Man-in-the-middle hacks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Security sacrifices that come with innovation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Scams, fraud and counterfeits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Tools to build decentralized apps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Blockchain infrastructure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Removing barriers separating blockchains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Safety in buying and selling blockchain tokens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Improving privacy in online file storage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ICO projects could benefit from the “wisdom of the crowd”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Improving privacy of blockchain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Decentralized database for decentralized technologies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Improving trust and confidence in blockchain system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More cohesive user experiences across blockchain and the cloud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Democratizing gold trading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Giving investors more control of their assets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Simplifying the cryptocurrency transaction process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Trading indexes as tokens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Improving crypto safekeeping solutions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Simplifying ICO investment, trading and cryptocurrency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Improving institutional-grade crypto asset management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“Painstakingly slow” manual crypto wallet process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9545F5-A989-704A-B46E-EA63CC06CE42}"/>
              </a:ext>
            </a:extLst>
          </p:cNvPr>
          <p:cNvSpPr txBox="1"/>
          <p:nvPr/>
        </p:nvSpPr>
        <p:spPr>
          <a:xfrm>
            <a:off x="3766566" y="857250"/>
            <a:ext cx="2489454" cy="517064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" panose="020F0502020204030204"/>
              </a:rPr>
              <a:t>More open global markets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" panose="020F0502020204030204"/>
              </a:rPr>
              <a:t>Easier way to invest in real estate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" panose="020F0502020204030204"/>
              </a:rPr>
              <a:t>Easier way to invest in Swiss real estate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" panose="020F0502020204030204"/>
              </a:rPr>
              <a:t>Easier way to combine smart contracts with crowdfunded home loans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" panose="020F0502020204030204"/>
              </a:rPr>
              <a:t>Easier way to borrow against crypto holdings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" panose="020F0502020204030204"/>
              </a:rPr>
              <a:t>Identifying and verifying users in </a:t>
            </a:r>
            <a:r>
              <a:rPr lang="en-US" sz="750" b="1" dirty="0">
                <a:solidFill>
                  <a:prstClr val="white"/>
                </a:solidFill>
                <a:latin typeface="Calibri" panose="020F0502020204030204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online dating</a:t>
            </a:r>
            <a:endParaRPr lang="en-US" sz="750" b="1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" panose="020F0502020204030204"/>
              </a:rPr>
              <a:t>Improving traditional banking services for crypto world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" panose="020F0502020204030204"/>
              </a:rPr>
              <a:t>Cryptocurrency based on Game Theory, IBM’s Watson, and other theories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" panose="020F0502020204030204"/>
              </a:rPr>
              <a:t>Better social network + blockchain + AI + human touch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" panose="020F0502020204030204"/>
              </a:rPr>
              <a:t>Improving content streaming on the blockchain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" panose="020F0502020204030204"/>
              </a:rPr>
              <a:t>Supply chain transparency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" panose="020F0502020204030204"/>
              </a:rPr>
              <a:t>Increasing </a:t>
            </a:r>
            <a:r>
              <a:rPr lang="en-US" sz="750" b="1" dirty="0">
                <a:solidFill>
                  <a:prstClr val="white"/>
                </a:solidFill>
                <a:latin typeface="Calibri" panose="020F0502020204030204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public sector trust</a:t>
            </a:r>
            <a:r>
              <a:rPr lang="en-US" sz="750" b="1" dirty="0">
                <a:solidFill>
                  <a:prstClr val="white"/>
                </a:solidFill>
                <a:latin typeface="Calibri" panose="020F0502020204030204"/>
              </a:rPr>
              <a:t> of cryptocurrencies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" panose="020F0502020204030204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Education</a:t>
            </a:r>
            <a:r>
              <a:rPr lang="en-US" sz="750" b="1" dirty="0">
                <a:solidFill>
                  <a:prstClr val="white"/>
                </a:solidFill>
                <a:latin typeface="Calibri" panose="020F0502020204030204"/>
              </a:rPr>
              <a:t> around blockchain technology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" panose="020F0502020204030204"/>
              </a:rPr>
              <a:t>Blockchain not mainstream enough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Crowdsourcing for legal dispute resolution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Securing financial contracts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Paper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Automation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Control of personal data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Control of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personal credit data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No way to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spend crypto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Advertising for extended reality environments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Human suffering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Security for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luxury watches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Authenticity in cannabis sales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Crypto rewards for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cannabis-focused social media site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Crypto payments for rating </a:t>
            </a:r>
            <a:r>
              <a:rPr lang="en-US" sz="750" b="1" dirty="0" err="1">
                <a:solidFill>
                  <a:prstClr val="white"/>
                </a:solidFill>
                <a:latin typeface="Calibri Light" panose="020F0302020204030204"/>
              </a:rPr>
              <a:t>cryptoassets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Crypto payments for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taking surveys, watching videos and clicking links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Crypto rewards for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video game skills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Crypto rewards for time spent playing video games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Buying, selling and trading your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social media friends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Crypto rewards for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social media sharing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Free mobile data for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watching ads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Crypto rewards for watching entertainment content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Gold-backed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cryptocurrency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Crypto-backed gold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Metals-backed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2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cryptocurrency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Precious metals-based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2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cryptocurrency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“Tokenizing” real world items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Nashville apartment buildings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Monaco real estate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A5E33-8F22-0643-BBAF-8415FD40F350}"/>
              </a:ext>
            </a:extLst>
          </p:cNvPr>
          <p:cNvSpPr txBox="1"/>
          <p:nvPr/>
        </p:nvSpPr>
        <p:spPr>
          <a:xfrm>
            <a:off x="6053711" y="820593"/>
            <a:ext cx="2279791" cy="528606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Financial infrastructure for trading within video games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Checking ID for purchases like alcohol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“Uber for alcohol” on blockchain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Inefficiencies in cargo delivery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Branded tokens for merchants to reward customers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Fraud and corruption among non-profits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Better transparency at non-profits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Better transparency around impact investing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Bitcoin mining uses too much energy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Home appliances mining for bitcoin while not in use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Bitcoin mining using hydropower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Large corporations’ carbon footprints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“Decarbonizing” electricity grids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2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Climate change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Trust in governments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Trust in corporations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Trust in social networks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Trust in media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Universal billing system for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2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travel industry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2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Decentralized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 Uber and Lyft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Online gambling not fair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Online gambling sites take commission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Helping retailers hurt by Amazon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Online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2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retail fraud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Bots with nefarious intent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Skynet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People not taking their medicine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Device storage that could be used for bitcoin mining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Insurance bureaucracy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Electronic health record accessibility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Health record storage security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Health record portability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Marine insurance risk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2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Cancer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Earning money on personal data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Pensions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The burden of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2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car ownership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Inability to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2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buy anything with cryptocurrency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Better marketplaces for nautical shipping services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Better ways to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2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advertise to your friends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Better ways to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3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trade forex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 with your friends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Ownership shares in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3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ancient sunken treasures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3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Poverty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Complying with Know Your Customer laws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Complying with Anti-Money-Laundering laws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9F0197-AA7D-CA42-BD53-16EBAA96EAE5}"/>
              </a:ext>
            </a:extLst>
          </p:cNvPr>
          <p:cNvSpPr txBox="1"/>
          <p:nvPr/>
        </p:nvSpPr>
        <p:spPr>
          <a:xfrm>
            <a:off x="8282926" y="878302"/>
            <a:ext cx="2888932" cy="517064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Complying with securities laws in token sales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Censorship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A use for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3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QR codes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Rewards for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3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buying alcohol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 by subscription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Tracing water supplies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Dearth of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3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emergency responders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High cost of medical information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Improved digital identity authentication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Managing real estate workflow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International real estate purchases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Physical branches for crypto banking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Physical branches for crypto exchanges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Private equity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Venture capital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AIDS, also online sales of classic Japanese domestic cars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Efficiency and transparency at nonprofits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Incorporating local preferences in decentralized banking options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Boosting sales for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3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local businesses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A digital-only investment bank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Containers to transport sensitive pharmaceuticals and food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Protecting consumer information on mobile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Helping mobile phone users monetize their data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Not enough interconnection in the world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Complexity and risk in the crypto market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Expensive AI research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3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Counterfeit goods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Connecting “innovation players” and “knowledge holders”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Movie industry’s slow and opaque accounting practices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Global supply chain’s $9 trillion cash flow issue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Trust in the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3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global supply chain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3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Economic crisis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Cash flow problems at small and medium-sized businesses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Improving the use of data in the transportation and logistics industries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Poverty among African farmers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Transparency in the </a:t>
            </a: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4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food supply chain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Ad fraud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4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Fake news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4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False news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Settling payments faster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Speeding transactions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  <a:hlinkClick r:id="rId4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The unbanked</a:t>
            </a:r>
            <a:endParaRPr lang="en-US" sz="750" b="1" dirty="0">
              <a:solidFill>
                <a:prstClr val="white"/>
              </a:solidFill>
              <a:latin typeface="Calibri Light" panose="020F0302020204030204"/>
            </a:endParaRP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The underbanked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The bidding process in art and collectibles markets</a:t>
            </a:r>
          </a:p>
          <a:p>
            <a:pPr defTabSz="685800" fontAlgn="base">
              <a:buFont typeface="Arial" panose="020B0604020202020204" pitchFamily="34" charset="0"/>
              <a:buChar char="•"/>
            </a:pPr>
            <a:r>
              <a:rPr lang="en-US" sz="750" b="1" dirty="0">
                <a:solidFill>
                  <a:prstClr val="white"/>
                </a:solidFill>
                <a:latin typeface="Calibri Light" panose="020F0302020204030204"/>
              </a:rPr>
              <a:t>Assessing the value of collectibles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1D2C76-7A14-D545-BE91-B62FDE632A1D}"/>
              </a:ext>
            </a:extLst>
          </p:cNvPr>
          <p:cNvSpPr txBox="1"/>
          <p:nvPr/>
        </p:nvSpPr>
        <p:spPr>
          <a:xfrm>
            <a:off x="6704444" y="1000089"/>
            <a:ext cx="3677441" cy="7848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4500" dirty="0">
                <a:solidFill>
                  <a:prstClr val="black"/>
                </a:solidFill>
                <a:latin typeface="Calibri" panose="020F0502020204030204"/>
              </a:rPr>
              <a:t>Scams &amp; Fraud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775CE2-7A25-A245-B907-F7355967AE18}"/>
              </a:ext>
            </a:extLst>
          </p:cNvPr>
          <p:cNvSpPr txBox="1"/>
          <p:nvPr/>
        </p:nvSpPr>
        <p:spPr>
          <a:xfrm>
            <a:off x="1916084" y="1908744"/>
            <a:ext cx="6419088" cy="7848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4500" dirty="0">
                <a:solidFill>
                  <a:prstClr val="black"/>
                </a:solidFill>
                <a:latin typeface="Calibri" panose="020F0502020204030204"/>
              </a:rPr>
              <a:t>Supply chain transparency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875AF1-2A05-744F-B72C-DC3E5AECB0CC}"/>
              </a:ext>
            </a:extLst>
          </p:cNvPr>
          <p:cNvSpPr txBox="1"/>
          <p:nvPr/>
        </p:nvSpPr>
        <p:spPr>
          <a:xfrm>
            <a:off x="5722994" y="3059456"/>
            <a:ext cx="4080510" cy="7848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4500" dirty="0">
                <a:solidFill>
                  <a:prstClr val="black"/>
                </a:solidFill>
                <a:latin typeface="Calibri" panose="020F0502020204030204"/>
              </a:rPr>
              <a:t>Food traceability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B220CF-083C-8442-BDEB-8B9067C6518B}"/>
              </a:ext>
            </a:extLst>
          </p:cNvPr>
          <p:cNvSpPr txBox="1"/>
          <p:nvPr/>
        </p:nvSpPr>
        <p:spPr>
          <a:xfrm>
            <a:off x="1673556" y="4051068"/>
            <a:ext cx="6290296" cy="7848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4500" dirty="0">
                <a:solidFill>
                  <a:prstClr val="black"/>
                </a:solidFill>
                <a:latin typeface="Calibri" panose="020F0502020204030204"/>
              </a:rPr>
              <a:t>Health record portability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149BDC-DAF4-9647-8FD1-36FCB7600900}"/>
              </a:ext>
            </a:extLst>
          </p:cNvPr>
          <p:cNvSpPr txBox="1"/>
          <p:nvPr/>
        </p:nvSpPr>
        <p:spPr>
          <a:xfrm>
            <a:off x="3975078" y="5042680"/>
            <a:ext cx="6338299" cy="7848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4500" dirty="0">
                <a:solidFill>
                  <a:prstClr val="black"/>
                </a:solidFill>
                <a:latin typeface="Calibri" panose="020F0502020204030204"/>
              </a:rPr>
              <a:t>Control of personal data</a:t>
            </a:r>
          </a:p>
        </p:txBody>
      </p:sp>
    </p:spTree>
    <p:extLst>
      <p:ext uri="{BB962C8B-B14F-4D97-AF65-F5344CB8AC3E}">
        <p14:creationId xmlns:p14="http://schemas.microsoft.com/office/powerpoint/2010/main" val="32330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1" grpId="0" animBg="1"/>
      <p:bldP spid="10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C21B3-D25D-ED40-A7F4-F868DEFB4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Should I use a Blockchain? What Type?</a:t>
            </a: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0CEF239D-7033-6B4C-B2F8-9DE867836F87}"/>
              </a:ext>
            </a:extLst>
          </p:cNvPr>
          <p:cNvSpPr/>
          <p:nvPr/>
        </p:nvSpPr>
        <p:spPr>
          <a:xfrm>
            <a:off x="7192702" y="2029187"/>
            <a:ext cx="1250066" cy="6858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Save data?</a:t>
            </a:r>
          </a:p>
        </p:txBody>
      </p:sp>
      <p:cxnSp>
        <p:nvCxnSpPr>
          <p:cNvPr id="7" name="Elbow Connector 6" descr="arrow pointing from &quot;save Data?&quot; to &quot;no&quot;">
            <a:extLst>
              <a:ext uri="{FF2B5EF4-FFF2-40B4-BE49-F238E27FC236}">
                <a16:creationId xmlns:a16="http://schemas.microsoft.com/office/drawing/2014/main" id="{3225AD76-CDC3-C04B-A531-00DAF16F8004}"/>
              </a:ext>
            </a:extLst>
          </p:cNvPr>
          <p:cNvCxnSpPr>
            <a:cxnSpLocks/>
            <a:stCxn id="4" idx="3"/>
            <a:endCxn id="9" idx="0"/>
          </p:cNvCxnSpPr>
          <p:nvPr/>
        </p:nvCxnSpPr>
        <p:spPr>
          <a:xfrm>
            <a:off x="8442769" y="2372086"/>
            <a:ext cx="820355" cy="1158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BB548F3-FEDC-7E46-B900-41340A14C4F3}"/>
              </a:ext>
            </a:extLst>
          </p:cNvPr>
          <p:cNvSpPr/>
          <p:nvPr/>
        </p:nvSpPr>
        <p:spPr>
          <a:xfrm>
            <a:off x="8781327" y="2487895"/>
            <a:ext cx="963593" cy="2517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900" b="1" dirty="0">
                <a:solidFill>
                  <a:srgbClr val="FFFF00"/>
                </a:solidFill>
                <a:latin typeface="Calibri" panose="020F0502020204030204"/>
              </a:rPr>
              <a:t>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C96F5A-783B-B84E-AF44-09DF841DA934}"/>
              </a:ext>
            </a:extLst>
          </p:cNvPr>
          <p:cNvSpPr txBox="1"/>
          <p:nvPr/>
        </p:nvSpPr>
        <p:spPr>
          <a:xfrm>
            <a:off x="8520894" y="2161868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No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D264E56F-CD08-AB43-A351-2CD33275D3F1}"/>
              </a:ext>
            </a:extLst>
          </p:cNvPr>
          <p:cNvSpPr/>
          <p:nvPr/>
        </p:nvSpPr>
        <p:spPr>
          <a:xfrm>
            <a:off x="5864509" y="2479216"/>
            <a:ext cx="1250066" cy="6858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Multiple “writers”?</a:t>
            </a:r>
          </a:p>
        </p:txBody>
      </p:sp>
      <p:cxnSp>
        <p:nvCxnSpPr>
          <p:cNvPr id="14" name="Elbow Connector 13" descr="arrow pointing from &quot;save Data?&quot; to &quot;Multiple 'writers'&quot;">
            <a:extLst>
              <a:ext uri="{FF2B5EF4-FFF2-40B4-BE49-F238E27FC236}">
                <a16:creationId xmlns:a16="http://schemas.microsoft.com/office/drawing/2014/main" id="{C663FA5E-042B-0E4A-8328-F4B21BA712A6}"/>
              </a:ext>
            </a:extLst>
          </p:cNvPr>
          <p:cNvCxnSpPr>
            <a:cxnSpLocks/>
            <a:stCxn id="4" idx="1"/>
            <a:endCxn id="12" idx="0"/>
          </p:cNvCxnSpPr>
          <p:nvPr/>
        </p:nvCxnSpPr>
        <p:spPr>
          <a:xfrm rot="10800000" flipV="1">
            <a:off x="6489541" y="2372087"/>
            <a:ext cx="703160" cy="107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36EA7CA-3B2B-5245-A1EF-19AAA507DEA8}"/>
              </a:ext>
            </a:extLst>
          </p:cNvPr>
          <p:cNvSpPr txBox="1"/>
          <p:nvPr/>
        </p:nvSpPr>
        <p:spPr>
          <a:xfrm>
            <a:off x="6841121" y="2144801"/>
            <a:ext cx="3433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Yes</a:t>
            </a:r>
          </a:p>
        </p:txBody>
      </p:sp>
      <p:cxnSp>
        <p:nvCxnSpPr>
          <p:cNvPr id="20" name="Elbow Connector 19" descr="arrow pointing from &quot;Multiple 'writers'&quot; to &quot;no&quot;">
            <a:extLst>
              <a:ext uri="{FF2B5EF4-FFF2-40B4-BE49-F238E27FC236}">
                <a16:creationId xmlns:a16="http://schemas.microsoft.com/office/drawing/2014/main" id="{EB430104-11E0-CA4A-A0EE-89425E1E9FDE}"/>
              </a:ext>
            </a:extLst>
          </p:cNvPr>
          <p:cNvCxnSpPr>
            <a:cxnSpLocks/>
            <a:stCxn id="12" idx="3"/>
            <a:endCxn id="21" idx="0"/>
          </p:cNvCxnSpPr>
          <p:nvPr/>
        </p:nvCxnSpPr>
        <p:spPr>
          <a:xfrm>
            <a:off x="7114575" y="2822116"/>
            <a:ext cx="716181" cy="12883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9BB3739-2BF1-3449-A784-BC98EEBEC587}"/>
              </a:ext>
            </a:extLst>
          </p:cNvPr>
          <p:cNvSpPr/>
          <p:nvPr/>
        </p:nvSpPr>
        <p:spPr>
          <a:xfrm>
            <a:off x="7348960" y="2950949"/>
            <a:ext cx="963593" cy="2517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900" b="1" dirty="0">
                <a:solidFill>
                  <a:srgbClr val="FFFF00"/>
                </a:solidFill>
                <a:latin typeface="Calibri" panose="020F0502020204030204"/>
              </a:rPr>
              <a:t>No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EF76EF-4934-3F4E-BE6F-1D75CFBDF4A0}"/>
              </a:ext>
            </a:extLst>
          </p:cNvPr>
          <p:cNvSpPr txBox="1"/>
          <p:nvPr/>
        </p:nvSpPr>
        <p:spPr>
          <a:xfrm>
            <a:off x="7166658" y="2613725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No</a:t>
            </a:r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44FC1923-4C37-4946-9AC2-DF0EDD8EDAAF}"/>
              </a:ext>
            </a:extLst>
          </p:cNvPr>
          <p:cNvSpPr/>
          <p:nvPr/>
        </p:nvSpPr>
        <p:spPr>
          <a:xfrm>
            <a:off x="4544999" y="2929246"/>
            <a:ext cx="1250066" cy="6858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Untrusted unknown writers?</a:t>
            </a:r>
          </a:p>
        </p:txBody>
      </p:sp>
      <p:cxnSp>
        <p:nvCxnSpPr>
          <p:cNvPr id="25" name="Elbow Connector 24" descr="arrow pointing from &quot;Multiple 'writers'&quot; to &quot;Untruste unknown writers?&quot;">
            <a:extLst>
              <a:ext uri="{FF2B5EF4-FFF2-40B4-BE49-F238E27FC236}">
                <a16:creationId xmlns:a16="http://schemas.microsoft.com/office/drawing/2014/main" id="{4535887E-7E32-8743-BE31-5B1440714741}"/>
              </a:ext>
            </a:extLst>
          </p:cNvPr>
          <p:cNvCxnSpPr>
            <a:cxnSpLocks/>
            <a:stCxn id="12" idx="1"/>
            <a:endCxn id="24" idx="0"/>
          </p:cNvCxnSpPr>
          <p:nvPr/>
        </p:nvCxnSpPr>
        <p:spPr>
          <a:xfrm rot="10800000" flipV="1">
            <a:off x="5170032" y="2822116"/>
            <a:ext cx="694476" cy="10713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9EB0B35-9679-2B42-A52A-9FEF3577DE85}"/>
              </a:ext>
            </a:extLst>
          </p:cNvPr>
          <p:cNvSpPr txBox="1"/>
          <p:nvPr/>
        </p:nvSpPr>
        <p:spPr>
          <a:xfrm>
            <a:off x="5521612" y="2614709"/>
            <a:ext cx="3433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Yes</a:t>
            </a:r>
          </a:p>
        </p:txBody>
      </p:sp>
      <p:cxnSp>
        <p:nvCxnSpPr>
          <p:cNvPr id="27" name="Elbow Connector 26" descr="arrow pointing from &quot;untrusted unknon writers?&quot; to &quot;no&quot;">
            <a:extLst>
              <a:ext uri="{FF2B5EF4-FFF2-40B4-BE49-F238E27FC236}">
                <a16:creationId xmlns:a16="http://schemas.microsoft.com/office/drawing/2014/main" id="{C13E2562-5689-B742-89E6-AD5AA7A92C3F}"/>
              </a:ext>
            </a:extLst>
          </p:cNvPr>
          <p:cNvCxnSpPr>
            <a:cxnSpLocks/>
            <a:stCxn id="24" idx="3"/>
            <a:endCxn id="28" idx="0"/>
          </p:cNvCxnSpPr>
          <p:nvPr/>
        </p:nvCxnSpPr>
        <p:spPr>
          <a:xfrm>
            <a:off x="5795066" y="3272146"/>
            <a:ext cx="716181" cy="36736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07722A56-F231-9041-A9F6-4A3DC53A15C2}"/>
              </a:ext>
            </a:extLst>
          </p:cNvPr>
          <p:cNvSpPr/>
          <p:nvPr/>
        </p:nvSpPr>
        <p:spPr>
          <a:xfrm>
            <a:off x="6029450" y="3639515"/>
            <a:ext cx="963593" cy="2517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900" b="1" dirty="0">
                <a:solidFill>
                  <a:srgbClr val="FFFF00"/>
                </a:solidFill>
                <a:latin typeface="Calibri" panose="020F0502020204030204"/>
              </a:rPr>
              <a:t>No</a:t>
            </a:r>
          </a:p>
        </p:txBody>
      </p:sp>
      <p:sp>
        <p:nvSpPr>
          <p:cNvPr id="30" name="Diamond 29">
            <a:extLst>
              <a:ext uri="{FF2B5EF4-FFF2-40B4-BE49-F238E27FC236}">
                <a16:creationId xmlns:a16="http://schemas.microsoft.com/office/drawing/2014/main" id="{2FF8FD41-573A-DC48-A22B-6FF39536D2A8}"/>
              </a:ext>
            </a:extLst>
          </p:cNvPr>
          <p:cNvSpPr/>
          <p:nvPr/>
        </p:nvSpPr>
        <p:spPr>
          <a:xfrm>
            <a:off x="3242851" y="3365163"/>
            <a:ext cx="1250066" cy="6858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Rely on trusted 3</a:t>
            </a:r>
            <a:r>
              <a:rPr lang="en-US" sz="900" baseline="30000" dirty="0">
                <a:solidFill>
                  <a:prstClr val="white"/>
                </a:solidFill>
                <a:latin typeface="Calibri" panose="020F0502020204030204"/>
              </a:rPr>
              <a:t>rd</a:t>
            </a:r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 party?</a:t>
            </a:r>
          </a:p>
        </p:txBody>
      </p:sp>
      <p:cxnSp>
        <p:nvCxnSpPr>
          <p:cNvPr id="31" name="Elbow Connector 30" descr="arrow pointing from &quot;untrusted unknon writers?&quot; to &quot;Rely on trusted 3rd party?&quot;">
            <a:extLst>
              <a:ext uri="{FF2B5EF4-FFF2-40B4-BE49-F238E27FC236}">
                <a16:creationId xmlns:a16="http://schemas.microsoft.com/office/drawing/2014/main" id="{13EACCDE-A4A3-ED46-89E2-46D0FB31B042}"/>
              </a:ext>
            </a:extLst>
          </p:cNvPr>
          <p:cNvCxnSpPr>
            <a:cxnSpLocks/>
            <a:stCxn id="24" idx="1"/>
            <a:endCxn id="30" idx="0"/>
          </p:cNvCxnSpPr>
          <p:nvPr/>
        </p:nvCxnSpPr>
        <p:spPr>
          <a:xfrm rot="10800000" flipV="1">
            <a:off x="3867886" y="3272147"/>
            <a:ext cx="677114" cy="9301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0F1D23F-C188-6045-80DB-05093976C1AB}"/>
              </a:ext>
            </a:extLst>
          </p:cNvPr>
          <p:cNvSpPr txBox="1"/>
          <p:nvPr/>
        </p:nvSpPr>
        <p:spPr>
          <a:xfrm>
            <a:off x="4219464" y="3050627"/>
            <a:ext cx="3433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Yes</a:t>
            </a:r>
          </a:p>
        </p:txBody>
      </p:sp>
      <p:cxnSp>
        <p:nvCxnSpPr>
          <p:cNvPr id="33" name="Elbow Connector 32" descr="arrow pointing from &quot;Rely on trusted 3rd party?&quot; to &quot;No&quot;">
            <a:extLst>
              <a:ext uri="{FF2B5EF4-FFF2-40B4-BE49-F238E27FC236}">
                <a16:creationId xmlns:a16="http://schemas.microsoft.com/office/drawing/2014/main" id="{2E4A249A-636F-D941-9515-A413F0A4CF02}"/>
              </a:ext>
            </a:extLst>
          </p:cNvPr>
          <p:cNvCxnSpPr>
            <a:cxnSpLocks/>
            <a:stCxn id="30" idx="1"/>
            <a:endCxn id="34" idx="0"/>
          </p:cNvCxnSpPr>
          <p:nvPr/>
        </p:nvCxnSpPr>
        <p:spPr>
          <a:xfrm rot="10800000" flipV="1">
            <a:off x="2418159" y="3708064"/>
            <a:ext cx="824693" cy="8949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A1E0A848-D5CD-844C-8BD2-EE86ADA6A353}"/>
              </a:ext>
            </a:extLst>
          </p:cNvPr>
          <p:cNvSpPr/>
          <p:nvPr/>
        </p:nvSpPr>
        <p:spPr>
          <a:xfrm>
            <a:off x="1936363" y="3797555"/>
            <a:ext cx="963593" cy="2517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900" b="1" dirty="0">
                <a:solidFill>
                  <a:srgbClr val="FFFF00"/>
                </a:solidFill>
                <a:latin typeface="Calibri" panose="020F0502020204030204"/>
              </a:rPr>
              <a:t>No</a:t>
            </a:r>
          </a:p>
        </p:txBody>
      </p:sp>
      <p:sp>
        <p:nvSpPr>
          <p:cNvPr id="35" name="Diamond 34">
            <a:extLst>
              <a:ext uri="{FF2B5EF4-FFF2-40B4-BE49-F238E27FC236}">
                <a16:creationId xmlns:a16="http://schemas.microsoft.com/office/drawing/2014/main" id="{BA1271F4-0534-7E4C-B87B-E6E95B02D874}"/>
              </a:ext>
            </a:extLst>
          </p:cNvPr>
          <p:cNvSpPr/>
          <p:nvPr/>
        </p:nvSpPr>
        <p:spPr>
          <a:xfrm>
            <a:off x="4692576" y="3854949"/>
            <a:ext cx="1796966" cy="132494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No need for access control, immutability over efficiency, public transactions?</a:t>
            </a:r>
          </a:p>
        </p:txBody>
      </p:sp>
      <p:cxnSp>
        <p:nvCxnSpPr>
          <p:cNvPr id="36" name="Elbow Connector 35" descr="arrow pointing from &quot;Rely on trusted 3rd party?&quot; to &quot;No need for access control, immutability over efficiency, public transactions?&quot;">
            <a:extLst>
              <a:ext uri="{FF2B5EF4-FFF2-40B4-BE49-F238E27FC236}">
                <a16:creationId xmlns:a16="http://schemas.microsoft.com/office/drawing/2014/main" id="{28F68AE3-E4F8-3143-955C-1DF5448E6A11}"/>
              </a:ext>
            </a:extLst>
          </p:cNvPr>
          <p:cNvCxnSpPr>
            <a:cxnSpLocks/>
            <a:stCxn id="30" idx="3"/>
            <a:endCxn id="35" idx="0"/>
          </p:cNvCxnSpPr>
          <p:nvPr/>
        </p:nvCxnSpPr>
        <p:spPr>
          <a:xfrm>
            <a:off x="4492917" y="3708063"/>
            <a:ext cx="1098142" cy="14688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484D542-460B-2645-90C8-80B3C9B48D11}"/>
              </a:ext>
            </a:extLst>
          </p:cNvPr>
          <p:cNvSpPr txBox="1"/>
          <p:nvPr/>
        </p:nvSpPr>
        <p:spPr>
          <a:xfrm>
            <a:off x="2899955" y="3487769"/>
            <a:ext cx="3433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Yes</a:t>
            </a:r>
          </a:p>
        </p:txBody>
      </p:sp>
      <p:cxnSp>
        <p:nvCxnSpPr>
          <p:cNvPr id="38" name="Elbow Connector 37" descr="arrow pointing from &quot;No need for access control, immutability over efficiency, public transactions?&quot; to &quot;Public&quot;">
            <a:extLst>
              <a:ext uri="{FF2B5EF4-FFF2-40B4-BE49-F238E27FC236}">
                <a16:creationId xmlns:a16="http://schemas.microsoft.com/office/drawing/2014/main" id="{C7606ED4-1CBB-6F47-9123-E91CADC31766}"/>
              </a:ext>
            </a:extLst>
          </p:cNvPr>
          <p:cNvCxnSpPr>
            <a:cxnSpLocks/>
            <a:stCxn id="35" idx="3"/>
            <a:endCxn id="39" idx="0"/>
          </p:cNvCxnSpPr>
          <p:nvPr/>
        </p:nvCxnSpPr>
        <p:spPr>
          <a:xfrm>
            <a:off x="6489542" y="4517423"/>
            <a:ext cx="1809989" cy="11624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F911B2D8-A527-A54D-A32A-961648F3D5FB}"/>
              </a:ext>
            </a:extLst>
          </p:cNvPr>
          <p:cNvSpPr/>
          <p:nvPr/>
        </p:nvSpPr>
        <p:spPr>
          <a:xfrm>
            <a:off x="7817735" y="4633672"/>
            <a:ext cx="963593" cy="2517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Public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170105-FDD0-9C4C-8DFB-39E1F2A8C601}"/>
              </a:ext>
            </a:extLst>
          </p:cNvPr>
          <p:cNvSpPr txBox="1"/>
          <p:nvPr/>
        </p:nvSpPr>
        <p:spPr>
          <a:xfrm>
            <a:off x="5882558" y="3060223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No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4EC68D3-3CB7-A944-9E49-BD7E7407E015}"/>
              </a:ext>
            </a:extLst>
          </p:cNvPr>
          <p:cNvSpPr txBox="1"/>
          <p:nvPr/>
        </p:nvSpPr>
        <p:spPr>
          <a:xfrm>
            <a:off x="4544999" y="3500311"/>
            <a:ext cx="27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No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4BE90C-ADEB-D647-A809-4B6BAC6AD628}"/>
              </a:ext>
            </a:extLst>
          </p:cNvPr>
          <p:cNvSpPr txBox="1"/>
          <p:nvPr/>
        </p:nvSpPr>
        <p:spPr>
          <a:xfrm>
            <a:off x="4307907" y="4307146"/>
            <a:ext cx="27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No</a:t>
            </a:r>
          </a:p>
        </p:txBody>
      </p:sp>
      <p:sp>
        <p:nvSpPr>
          <p:cNvPr id="54" name="Diamond 53">
            <a:extLst>
              <a:ext uri="{FF2B5EF4-FFF2-40B4-BE49-F238E27FC236}">
                <a16:creationId xmlns:a16="http://schemas.microsoft.com/office/drawing/2014/main" id="{5BBF250A-CC4D-E441-AEDC-3910B9138D76}"/>
              </a:ext>
            </a:extLst>
          </p:cNvPr>
          <p:cNvSpPr/>
          <p:nvPr/>
        </p:nvSpPr>
        <p:spPr>
          <a:xfrm>
            <a:off x="2960714" y="4616266"/>
            <a:ext cx="1250066" cy="6858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900" dirty="0">
                <a:solidFill>
                  <a:prstClr val="white"/>
                </a:solidFill>
                <a:latin typeface="Calibri" panose="020F0502020204030204"/>
              </a:rPr>
              <a:t>Multiple party consensus required?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67E69B-723E-6646-B8D9-3174060D0037}"/>
              </a:ext>
            </a:extLst>
          </p:cNvPr>
          <p:cNvSpPr txBox="1"/>
          <p:nvPr/>
        </p:nvSpPr>
        <p:spPr>
          <a:xfrm>
            <a:off x="6609550" y="4306293"/>
            <a:ext cx="29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Yes</a:t>
            </a:r>
          </a:p>
        </p:txBody>
      </p:sp>
      <p:cxnSp>
        <p:nvCxnSpPr>
          <p:cNvPr id="60" name="Elbow Connector 59" descr="arrow pointing from &quot;No need for access control, immutability over efficiency, public transactions?&quot; to &quot;multiple party consensus required?&quot;">
            <a:extLst>
              <a:ext uri="{FF2B5EF4-FFF2-40B4-BE49-F238E27FC236}">
                <a16:creationId xmlns:a16="http://schemas.microsoft.com/office/drawing/2014/main" id="{437D708D-E760-0847-A07F-94832CAF5B5A}"/>
              </a:ext>
            </a:extLst>
          </p:cNvPr>
          <p:cNvCxnSpPr>
            <a:cxnSpLocks/>
            <a:stCxn id="35" idx="1"/>
            <a:endCxn id="54" idx="0"/>
          </p:cNvCxnSpPr>
          <p:nvPr/>
        </p:nvCxnSpPr>
        <p:spPr>
          <a:xfrm rot="10800000" flipV="1">
            <a:off x="3585748" y="4517422"/>
            <a:ext cx="1106829" cy="9884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 descr="arrow pointing from &quot;multiple party consensus required?&quot; to &quot;Consortium&quot;">
            <a:extLst>
              <a:ext uri="{FF2B5EF4-FFF2-40B4-BE49-F238E27FC236}">
                <a16:creationId xmlns:a16="http://schemas.microsoft.com/office/drawing/2014/main" id="{C04E06F9-49C0-E846-A5EC-7040ED09059A}"/>
              </a:ext>
            </a:extLst>
          </p:cNvPr>
          <p:cNvCxnSpPr>
            <a:cxnSpLocks/>
            <a:stCxn id="54" idx="3"/>
            <a:endCxn id="66" idx="0"/>
          </p:cNvCxnSpPr>
          <p:nvPr/>
        </p:nvCxnSpPr>
        <p:spPr>
          <a:xfrm>
            <a:off x="4210781" y="4959167"/>
            <a:ext cx="517659" cy="54705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A77EE61D-5D81-A84E-8C01-EC039CF7B06F}"/>
              </a:ext>
            </a:extLst>
          </p:cNvPr>
          <p:cNvSpPr/>
          <p:nvPr/>
        </p:nvSpPr>
        <p:spPr>
          <a:xfrm>
            <a:off x="4246643" y="5506218"/>
            <a:ext cx="963593" cy="2517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Consortium</a:t>
            </a:r>
          </a:p>
        </p:txBody>
      </p:sp>
      <p:cxnSp>
        <p:nvCxnSpPr>
          <p:cNvPr id="69" name="Elbow Connector 68" descr="arrow pointing from &quot;multiple party consensus required?&quot; to &quot;Private&quot;">
            <a:extLst>
              <a:ext uri="{FF2B5EF4-FFF2-40B4-BE49-F238E27FC236}">
                <a16:creationId xmlns:a16="http://schemas.microsoft.com/office/drawing/2014/main" id="{03D62B0A-8EBB-F24C-B2DB-43770088AFD5}"/>
              </a:ext>
            </a:extLst>
          </p:cNvPr>
          <p:cNvCxnSpPr>
            <a:cxnSpLocks/>
            <a:stCxn id="54" idx="1"/>
            <a:endCxn id="72" idx="0"/>
          </p:cNvCxnSpPr>
          <p:nvPr/>
        </p:nvCxnSpPr>
        <p:spPr>
          <a:xfrm rot="10800000" flipV="1">
            <a:off x="2371221" y="4959166"/>
            <a:ext cx="589495" cy="54705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F773878D-519D-AC45-B52C-1CF376AF4584}"/>
              </a:ext>
            </a:extLst>
          </p:cNvPr>
          <p:cNvSpPr/>
          <p:nvPr/>
        </p:nvSpPr>
        <p:spPr>
          <a:xfrm>
            <a:off x="1889423" y="5506218"/>
            <a:ext cx="963593" cy="25174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900" b="1" dirty="0">
                <a:solidFill>
                  <a:prstClr val="black"/>
                </a:solidFill>
                <a:latin typeface="Calibri" panose="020F0502020204030204"/>
              </a:rPr>
              <a:t>Private</a:t>
            </a:r>
          </a:p>
        </p:txBody>
      </p:sp>
    </p:spTree>
    <p:extLst>
      <p:ext uri="{BB962C8B-B14F-4D97-AF65-F5344CB8AC3E}">
        <p14:creationId xmlns:p14="http://schemas.microsoft.com/office/powerpoint/2010/main" val="3026953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0443A-549D-B84B-968F-9D2F81C7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 – Supply 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83165-D12E-FF4F-A245-09B97771C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Minimize fraud and errors</a:t>
            </a:r>
          </a:p>
          <a:p>
            <a:endParaRPr lang="en-US" dirty="0"/>
          </a:p>
          <a:p>
            <a:r>
              <a:rPr lang="en-US" dirty="0"/>
              <a:t>Efficient contracts and payments embedded in smart contracts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Improved visibility, velocity, variety</a:t>
            </a:r>
          </a:p>
          <a:p>
            <a:endParaRPr lang="en-US" dirty="0"/>
          </a:p>
          <a:p>
            <a:r>
              <a:rPr lang="en-US" dirty="0"/>
              <a:t>Reduce intermediaries (e.g., brokers in the logistics pipeline)</a:t>
            </a:r>
          </a:p>
          <a:p>
            <a:endParaRPr lang="en-US" dirty="0"/>
          </a:p>
          <a:p>
            <a:r>
              <a:rPr lang="en-US" dirty="0"/>
              <a:t>Increase trust between trading partners</a:t>
            </a:r>
          </a:p>
          <a:p>
            <a:endParaRPr lang="en-US" dirty="0"/>
          </a:p>
          <a:p>
            <a:r>
              <a:rPr lang="en-US" dirty="0"/>
              <a:t>Improve inventory management    </a:t>
            </a:r>
            <a:r>
              <a:rPr lang="en-US" b="1" dirty="0"/>
              <a:t>AND MANY MORE</a:t>
            </a:r>
          </a:p>
        </p:txBody>
      </p:sp>
    </p:spTree>
    <p:extLst>
      <p:ext uri="{BB962C8B-B14F-4D97-AF65-F5344CB8AC3E}">
        <p14:creationId xmlns:p14="http://schemas.microsoft.com/office/powerpoint/2010/main" val="2378148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0443A-549D-B84B-968F-9D2F81C7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 – Internet of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83165-D12E-FF4F-A245-09B97771C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Product identity – supply chain &amp; compliance, on-demand asset sharing network, IoT network management</a:t>
            </a:r>
          </a:p>
          <a:p>
            <a:endParaRPr lang="en-US" dirty="0"/>
          </a:p>
          <a:p>
            <a:r>
              <a:rPr lang="en-US" dirty="0"/>
              <a:t>Product transactions – on-demand asset sharing network, end user authentication, </a:t>
            </a:r>
          </a:p>
          <a:p>
            <a:endParaRPr lang="en-US" dirty="0"/>
          </a:p>
          <a:p>
            <a:r>
              <a:rPr lang="en-US" dirty="0"/>
              <a:t>Product interactions – immutable method to centralize interactions, events, and updates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14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0443A-549D-B84B-968F-9D2F81C7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 –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83165-D12E-FF4F-A245-09B97771C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Traceability – from farm to table</a:t>
            </a:r>
          </a:p>
          <a:p>
            <a:endParaRPr lang="en-US" dirty="0"/>
          </a:p>
          <a:p>
            <a:r>
              <a:rPr lang="en-US" dirty="0"/>
              <a:t>Verifiability of organic produce and seed</a:t>
            </a:r>
          </a:p>
          <a:p>
            <a:endParaRPr lang="en-US" dirty="0"/>
          </a:p>
          <a:p>
            <a:r>
              <a:rPr lang="en-US" dirty="0"/>
              <a:t>Quality control</a:t>
            </a:r>
          </a:p>
          <a:p>
            <a:endParaRPr lang="en-US" dirty="0"/>
          </a:p>
          <a:p>
            <a:r>
              <a:rPr lang="en-US" dirty="0"/>
              <a:t>Precision farming and resource management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910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970CC-92A6-7648-AE24-111840CD8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918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0443A-549D-B84B-968F-9D2F81C7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83165-D12E-FF4F-A245-09B97771C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case – before and after</a:t>
            </a:r>
          </a:p>
          <a:p>
            <a:r>
              <a:rPr lang="en-US" dirty="0"/>
              <a:t>What is blockchain?</a:t>
            </a:r>
          </a:p>
          <a:p>
            <a:r>
              <a:rPr lang="en-US" dirty="0"/>
              <a:t>Why is it important?</a:t>
            </a:r>
          </a:p>
          <a:p>
            <a:r>
              <a:rPr lang="en-US" dirty="0"/>
              <a:t>How does blockchain work?</a:t>
            </a:r>
          </a:p>
          <a:p>
            <a:r>
              <a:rPr lang="en-US" dirty="0"/>
              <a:t>What issues is blockchain trying to solve and how?</a:t>
            </a:r>
          </a:p>
          <a:p>
            <a:r>
              <a:rPr lang="en-US" dirty="0"/>
              <a:t>When should I use blockchain</a:t>
            </a:r>
          </a:p>
          <a:p>
            <a:r>
              <a:rPr lang="en-US" dirty="0"/>
              <a:t>Use cases in supply chain, IoT, and agriculture</a:t>
            </a:r>
          </a:p>
        </p:txBody>
      </p:sp>
    </p:spTree>
    <p:extLst>
      <p:ext uri="{BB962C8B-B14F-4D97-AF65-F5344CB8AC3E}">
        <p14:creationId xmlns:p14="http://schemas.microsoft.com/office/powerpoint/2010/main" val="4022209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0443A-549D-B84B-968F-9D2F81C7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– Before Blockchain</a:t>
            </a:r>
          </a:p>
        </p:txBody>
      </p:sp>
      <p:pic>
        <p:nvPicPr>
          <p:cNvPr id="6" name="Picture 5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56DD5652-8CCE-DC49-A9B8-A45E27C475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"/>
          <a:stretch/>
        </p:blipFill>
        <p:spPr>
          <a:xfrm>
            <a:off x="2567625" y="2030951"/>
            <a:ext cx="6615680" cy="3721320"/>
          </a:xfrm>
          <a:prstGeom prst="rect">
            <a:avLst/>
          </a:prstGeom>
        </p:spPr>
      </p:pic>
      <p:pic>
        <p:nvPicPr>
          <p:cNvPr id="4" name="Content Placeholder 3" descr="Pictue of a pasport">
            <a:extLst>
              <a:ext uri="{FF2B5EF4-FFF2-40B4-BE49-F238E27FC236}">
                <a16:creationId xmlns:a16="http://schemas.microsoft.com/office/drawing/2014/main" id="{2A822658-93F7-0346-8CD7-80BE9D3E6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91125" y="2572346"/>
            <a:ext cx="1809750" cy="2571750"/>
          </a:xfrm>
          <a:prstGeom prst="rect">
            <a:avLst/>
          </a:prstGeom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3A8FC5A0-F986-E14F-8882-9DC47477C6D7}"/>
              </a:ext>
            </a:extLst>
          </p:cNvPr>
          <p:cNvSpPr/>
          <p:nvPr/>
        </p:nvSpPr>
        <p:spPr>
          <a:xfrm>
            <a:off x="7097277" y="2572346"/>
            <a:ext cx="2487358" cy="1077800"/>
          </a:xfrm>
          <a:prstGeom prst="wedgeRectCallout">
            <a:avLst>
              <a:gd name="adj1" fmla="val -52441"/>
              <a:gd name="adj2" fmla="val 9299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  <a:latin typeface="Calibri" panose="020F0502020204030204"/>
              </a:rPr>
              <a:t>Primarily a document that provides proof of citizenship and acts as a travel document.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  <a:latin typeface="Calibri" panose="020F0502020204030204"/>
              </a:rPr>
              <a:t>Can act as an identity document for certain transactions</a:t>
            </a:r>
            <a:endParaRPr lang="en-US" sz="900" b="1" dirty="0">
              <a:solidFill>
                <a:srgbClr val="0070C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4704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0443A-549D-B84B-968F-9D2F81C7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– With Blockchain</a:t>
            </a:r>
          </a:p>
        </p:txBody>
      </p:sp>
      <p:pic>
        <p:nvPicPr>
          <p:cNvPr id="9" name="Picture 8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42BB0D93-6E6A-3A4B-A9C6-4B9AC0DDBD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"/>
          <a:stretch/>
        </p:blipFill>
        <p:spPr>
          <a:xfrm>
            <a:off x="2567625" y="2030951"/>
            <a:ext cx="6615680" cy="3721320"/>
          </a:xfrm>
          <a:prstGeom prst="rect">
            <a:avLst/>
          </a:prstGeom>
        </p:spPr>
      </p:pic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323CF5BC-59BB-9047-90BC-EFB0971C1563}"/>
              </a:ext>
            </a:extLst>
          </p:cNvPr>
          <p:cNvSpPr/>
          <p:nvPr/>
        </p:nvSpPr>
        <p:spPr>
          <a:xfrm>
            <a:off x="1620817" y="1196217"/>
            <a:ext cx="4127315" cy="2036487"/>
          </a:xfrm>
          <a:prstGeom prst="wedgeRectCallout">
            <a:avLst>
              <a:gd name="adj1" fmla="val 58333"/>
              <a:gd name="adj2" fmla="val 705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1200" b="1" dirty="0">
                <a:solidFill>
                  <a:srgbClr val="FF0000"/>
                </a:solidFill>
                <a:latin typeface="Calibri" panose="020F0502020204030204"/>
              </a:rPr>
              <a:t>Embedded chip with 2048 bit encryption</a:t>
            </a:r>
          </a:p>
          <a:p>
            <a:pPr defTabSz="685800"/>
            <a:r>
              <a:rPr lang="en-US" sz="1200" b="1" dirty="0">
                <a:solidFill>
                  <a:srgbClr val="FF0000"/>
                </a:solidFill>
                <a:latin typeface="Calibri" panose="020F0502020204030204"/>
              </a:rPr>
              <a:t>Definitive proof of ID in an electronic environment.</a:t>
            </a:r>
          </a:p>
          <a:p>
            <a:pPr defTabSz="685800"/>
            <a:r>
              <a:rPr lang="en-US" sz="1200" b="1" dirty="0">
                <a:solidFill>
                  <a:srgbClr val="FF0000"/>
                </a:solidFill>
                <a:latin typeface="Calibri" panose="020F0502020204030204"/>
              </a:rPr>
              <a:t>Examples of current uses in Estonia: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  <a:latin typeface="Calibri" panose="020F0502020204030204"/>
              </a:rPr>
              <a:t>Legal travel ID for Estonian citizens travelling within the EU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  <a:latin typeface="Calibri" panose="020F0502020204030204"/>
              </a:rPr>
              <a:t>National health insurance card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  <a:latin typeface="Calibri" panose="020F0502020204030204"/>
              </a:rPr>
              <a:t>Electronic banking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  <a:latin typeface="Calibri" panose="020F0502020204030204"/>
              </a:rPr>
              <a:t>Digital signatures (5 days saved per year)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FF0000"/>
                </a:solidFill>
                <a:latin typeface="Calibri" panose="020F0502020204030204"/>
              </a:rPr>
              <a:t>i</a:t>
            </a:r>
            <a:r>
              <a:rPr lang="en-US" sz="1200" b="1" dirty="0">
                <a:solidFill>
                  <a:srgbClr val="FF0000"/>
                </a:solidFill>
                <a:latin typeface="Calibri" panose="020F0502020204030204"/>
              </a:rPr>
              <a:t>-Voting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  <a:latin typeface="Calibri" panose="020F0502020204030204"/>
              </a:rPr>
              <a:t>Medical records, e-Prescriptions, submit tax claims, etc.</a:t>
            </a:r>
          </a:p>
          <a:p>
            <a:pPr defTabSz="685800"/>
            <a:r>
              <a:rPr lang="en-US" sz="1350" b="1" dirty="0">
                <a:solidFill>
                  <a:srgbClr val="0070C0"/>
                </a:solidFill>
                <a:latin typeface="Calibri" panose="020F0502020204030204"/>
              </a:rPr>
              <a:t>		</a:t>
            </a:r>
            <a:r>
              <a:rPr lang="en-US" sz="900" b="1" dirty="0">
                <a:solidFill>
                  <a:srgbClr val="0070C0"/>
                </a:solidFill>
                <a:latin typeface="Calibri" panose="020F0502020204030204"/>
              </a:rPr>
              <a:t>https://e-</a:t>
            </a:r>
            <a:r>
              <a:rPr lang="en-US" sz="900" b="1" dirty="0" err="1">
                <a:solidFill>
                  <a:srgbClr val="0070C0"/>
                </a:solidFill>
                <a:latin typeface="Calibri" panose="020F0502020204030204"/>
              </a:rPr>
              <a:t>estonia.com</a:t>
            </a:r>
            <a:r>
              <a:rPr lang="en-US" sz="900" b="1" dirty="0">
                <a:solidFill>
                  <a:srgbClr val="0070C0"/>
                </a:solidFill>
                <a:latin typeface="Calibri" panose="020F0502020204030204"/>
              </a:rPr>
              <a:t>/solutions/e-identity/id-card/</a:t>
            </a:r>
          </a:p>
        </p:txBody>
      </p:sp>
      <p:grpSp>
        <p:nvGrpSpPr>
          <p:cNvPr id="13" name="Group 12" descr="Pictrue of a passport picture page &#10;Pictue says:&#10;E-identity&#10;98% Estonians have e-id card&#10;500 M digital signatures">
            <a:extLst>
              <a:ext uri="{FF2B5EF4-FFF2-40B4-BE49-F238E27FC236}">
                <a16:creationId xmlns:a16="http://schemas.microsoft.com/office/drawing/2014/main" id="{7E6F48E7-8244-B445-8727-314D3B6A1FDD}"/>
              </a:ext>
            </a:extLst>
          </p:cNvPr>
          <p:cNvGrpSpPr/>
          <p:nvPr/>
        </p:nvGrpSpPr>
        <p:grpSpPr>
          <a:xfrm>
            <a:off x="6534895" y="4322111"/>
            <a:ext cx="3321486" cy="1305497"/>
            <a:chOff x="6681194" y="4619813"/>
            <a:chExt cx="4428647" cy="1740662"/>
          </a:xfrm>
        </p:grpSpPr>
        <p:sp>
          <p:nvSpPr>
            <p:cNvPr id="10" name="TextBox 9" descr="Pictue says:&#10;E-identity&#10;98% Estonians have e-id card&#10;500 M digital signatures">
              <a:extLst>
                <a:ext uri="{FF2B5EF4-FFF2-40B4-BE49-F238E27FC236}">
                  <a16:creationId xmlns:a16="http://schemas.microsoft.com/office/drawing/2014/main" id="{E1E586AB-43FC-984C-9E9D-07430A564E83}"/>
                </a:ext>
              </a:extLst>
            </p:cNvPr>
            <p:cNvSpPr txBox="1"/>
            <p:nvPr/>
          </p:nvSpPr>
          <p:spPr>
            <a:xfrm>
              <a:off x="8057211" y="4619813"/>
              <a:ext cx="3052630" cy="923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500" b="1" dirty="0">
                  <a:solidFill>
                    <a:srgbClr val="0070C0"/>
                  </a:solidFill>
                  <a:latin typeface="Calibri" panose="020F0502020204030204"/>
                </a:rPr>
                <a:t>E-identity</a:t>
              </a:r>
            </a:p>
            <a:p>
              <a:pPr marL="257175" indent="-257175" defTabSz="685800"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rgbClr val="0070C0"/>
                  </a:solidFill>
                  <a:latin typeface="Calibri" panose="020F0502020204030204"/>
                </a:rPr>
                <a:t>98% Estonians have e-id card</a:t>
              </a:r>
            </a:p>
            <a:p>
              <a:pPr marL="257175" indent="-257175" defTabSz="685800"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rgbClr val="0070C0"/>
                  </a:solidFill>
                  <a:latin typeface="Calibri" panose="020F0502020204030204"/>
                </a:rPr>
                <a:t>500 M digital signatures</a:t>
              </a:r>
            </a:p>
          </p:txBody>
        </p:sp>
        <p:pic>
          <p:nvPicPr>
            <p:cNvPr id="12" name="Picture 11" descr="Pictrue of a passport picture page &#10;">
              <a:extLst>
                <a:ext uri="{FF2B5EF4-FFF2-40B4-BE49-F238E27FC236}">
                  <a16:creationId xmlns:a16="http://schemas.microsoft.com/office/drawing/2014/main" id="{6DE55232-0941-4047-A1D2-493007D29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81194" y="4619813"/>
              <a:ext cx="1376017" cy="17406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402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0443A-549D-B84B-968F-9D2F81C7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Blockchain?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83165-D12E-FF4F-A245-09B97771C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immutable distributed ledger</a:t>
            </a:r>
          </a:p>
          <a:p>
            <a:endParaRPr lang="en-US" dirty="0"/>
          </a:p>
          <a:p>
            <a:r>
              <a:rPr lang="en-US" dirty="0"/>
              <a:t>Technology for untrusted parties to reach consensus on transactions through shared and distributed ledgers</a:t>
            </a:r>
          </a:p>
          <a:p>
            <a:endParaRPr lang="en-US" dirty="0"/>
          </a:p>
          <a:p>
            <a:r>
              <a:rPr lang="en-US" dirty="0"/>
              <a:t>Efficient processes at lower cost through smart contracts and secure &amp; private transactions</a:t>
            </a:r>
          </a:p>
        </p:txBody>
      </p:sp>
    </p:spTree>
    <p:extLst>
      <p:ext uri="{BB962C8B-B14F-4D97-AF65-F5344CB8AC3E}">
        <p14:creationId xmlns:p14="http://schemas.microsoft.com/office/powerpoint/2010/main" val="1112076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0443A-549D-B84B-968F-9D2F81C7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</a:t>
            </a:r>
            <a:r>
              <a:rPr lang="en-US" dirty="0" err="1"/>
              <a:t>Blockchain</a:t>
            </a:r>
            <a:r>
              <a:rPr lang="en-US" dirty="0"/>
              <a:t> </a:t>
            </a:r>
            <a:r>
              <a:rPr lang="en-US" dirty="0" smtClean="0"/>
              <a:t>Important? 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83165-D12E-FF4F-A245-09B97771C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Well suited for digital transactions without intermediaries through</a:t>
            </a:r>
          </a:p>
          <a:p>
            <a:pPr lvl="1">
              <a:buSzPct val="80000"/>
              <a:buFont typeface="Wingdings" pitchFamily="2" charset="2"/>
              <a:buChar char="Ø"/>
            </a:pPr>
            <a:endParaRPr lang="en-US" dirty="0"/>
          </a:p>
          <a:p>
            <a:pPr lvl="1">
              <a:buSzPct val="80000"/>
              <a:buFont typeface="Wingdings" pitchFamily="2" charset="2"/>
              <a:buChar char="Ø"/>
            </a:pPr>
            <a:r>
              <a:rPr lang="en-US" dirty="0"/>
              <a:t>Consensus – Mark valid transactions as complete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pPr lvl="1">
              <a:buSzPct val="80000"/>
              <a:buFont typeface="Wingdings" pitchFamily="2" charset="2"/>
              <a:buChar char="Ø"/>
            </a:pPr>
            <a:r>
              <a:rPr lang="en-US" dirty="0"/>
              <a:t>Immutability – Ensure transactions marked as complete cannot be changed</a:t>
            </a:r>
          </a:p>
          <a:p>
            <a:pPr lvl="1">
              <a:buSzPct val="80000"/>
              <a:buFont typeface="Wingdings" pitchFamily="2" charset="2"/>
              <a:buChar char="Ø"/>
            </a:pPr>
            <a:r>
              <a:rPr lang="en-US" dirty="0"/>
              <a:t>Provenance – ability to trace genealogy of a transaction from start to finish</a:t>
            </a:r>
          </a:p>
          <a:p>
            <a:pPr lvl="1">
              <a:buSzPct val="80000"/>
              <a:buFont typeface="Wingdings" pitchFamily="2" charset="2"/>
              <a:buChar char="Ø"/>
            </a:pPr>
            <a:endParaRPr lang="en-US" dirty="0"/>
          </a:p>
          <a:p>
            <a:r>
              <a:rPr lang="en-US" dirty="0"/>
              <a:t>“Update Only” property provides</a:t>
            </a:r>
          </a:p>
          <a:p>
            <a:pPr lvl="1">
              <a:buSzPct val="80000"/>
              <a:buFont typeface="Wingdings" pitchFamily="2" charset="2"/>
              <a:buChar char="Ø"/>
            </a:pPr>
            <a:r>
              <a:rPr lang="en-US" dirty="0"/>
              <a:t>Transparency to transactions</a:t>
            </a:r>
          </a:p>
          <a:p>
            <a:pPr lvl="1">
              <a:buSzPct val="80000"/>
              <a:buFont typeface="Wingdings" pitchFamily="2" charset="2"/>
              <a:buChar char="Ø"/>
            </a:pPr>
            <a:r>
              <a:rPr lang="en-US" dirty="0">
                <a:effectLst/>
              </a:rPr>
              <a:t>Visibility to entire transaction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79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0443A-549D-B84B-968F-9D2F81C7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Blockchain Important</a:t>
            </a:r>
            <a:r>
              <a:rPr lang="en-US" dirty="0" smtClean="0"/>
              <a:t>? </a:t>
            </a:r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83165-D12E-FF4F-A245-09B97771C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Efficient processes at lower cost through</a:t>
            </a:r>
          </a:p>
          <a:p>
            <a:pPr lvl="1">
              <a:buSzPct val="80000"/>
              <a:buFont typeface="Wingdings" pitchFamily="2" charset="2"/>
              <a:buChar char="Ø"/>
            </a:pPr>
            <a:endParaRPr lang="en-US" dirty="0"/>
          </a:p>
          <a:p>
            <a:pPr lvl="1">
              <a:buSzPct val="80000"/>
              <a:buFont typeface="Wingdings" pitchFamily="2" charset="2"/>
              <a:buChar char="Ø"/>
            </a:pPr>
            <a:r>
              <a:rPr lang="en-US" dirty="0"/>
              <a:t>Smart contracts</a:t>
            </a:r>
          </a:p>
          <a:p>
            <a:pPr lvl="1">
              <a:buSzPct val="80000"/>
              <a:buFont typeface="Wingdings" pitchFamily="2" charset="2"/>
              <a:buChar char="Ø"/>
            </a:pPr>
            <a:r>
              <a:rPr lang="en-US" dirty="0"/>
              <a:t>Secure and private transactions</a:t>
            </a:r>
          </a:p>
          <a:p>
            <a:pPr lvl="1">
              <a:buSzPct val="80000"/>
              <a:buFont typeface="Wingdings" pitchFamily="2" charset="2"/>
              <a:buChar char="Ø"/>
            </a:pPr>
            <a:r>
              <a:rPr lang="en-US" dirty="0"/>
              <a:t>Transparency to all transactions</a:t>
            </a:r>
          </a:p>
        </p:txBody>
      </p:sp>
    </p:spTree>
    <p:extLst>
      <p:ext uri="{BB962C8B-B14F-4D97-AF65-F5344CB8AC3E}">
        <p14:creationId xmlns:p14="http://schemas.microsoft.com/office/powerpoint/2010/main" val="2468282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CARTOON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47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Cartoon of a caveman fortuen teller talking to two dinosars says: &quot;Well guys... Bad news. if you don't adopt Blockchain very soon...&quot;">
            <a:extLst>
              <a:ext uri="{FF2B5EF4-FFF2-40B4-BE49-F238E27FC236}">
                <a16:creationId xmlns:a16="http://schemas.microsoft.com/office/drawing/2014/main" id="{D45893EE-6208-45C5-BF5A-5D73043EF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59" y="2251230"/>
            <a:ext cx="7463281" cy="235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1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0BD0D-9C02-FD44-A007-0DED2F5F9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168B8-F3E4-8146-86AF-2F34DAC90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party reporting an event</a:t>
            </a:r>
          </a:p>
          <a:p>
            <a:endParaRPr lang="en-US" dirty="0"/>
          </a:p>
          <a:p>
            <a:r>
              <a:rPr lang="en-US" dirty="0"/>
              <a:t>Two parties with no currency exchange</a:t>
            </a:r>
          </a:p>
          <a:p>
            <a:endParaRPr lang="en-US" dirty="0"/>
          </a:p>
          <a:p>
            <a:r>
              <a:rPr lang="en-US" dirty="0"/>
              <a:t>Two parties, with currency exchange</a:t>
            </a:r>
          </a:p>
        </p:txBody>
      </p:sp>
    </p:spTree>
    <p:extLst>
      <p:ext uri="{BB962C8B-B14F-4D97-AF65-F5344CB8AC3E}">
        <p14:creationId xmlns:p14="http://schemas.microsoft.com/office/powerpoint/2010/main" val="704607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969</Words>
  <Application>Microsoft Office PowerPoint</Application>
  <PresentationFormat>Widescreen</PresentationFormat>
  <Paragraphs>484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Corbel</vt:lpstr>
      <vt:lpstr>Wingdings</vt:lpstr>
      <vt:lpstr>Wingdings 2</vt:lpstr>
      <vt:lpstr>Wingdings 3</vt:lpstr>
      <vt:lpstr>Module</vt:lpstr>
      <vt:lpstr>A Blockchain Primer</vt:lpstr>
      <vt:lpstr>Agenda</vt:lpstr>
      <vt:lpstr>Use case – Before Blockchain</vt:lpstr>
      <vt:lpstr>Use case – With Blockchain</vt:lpstr>
      <vt:lpstr>What is Blockchain?</vt:lpstr>
      <vt:lpstr>Why is Blockchain Important? 1</vt:lpstr>
      <vt:lpstr>Why is Blockchain Important? 2</vt:lpstr>
      <vt:lpstr>CARTOON</vt:lpstr>
      <vt:lpstr>Transactions</vt:lpstr>
      <vt:lpstr>How Does Blockchain Work?</vt:lpstr>
      <vt:lpstr>What Issues is Blockchain Addressing? 1</vt:lpstr>
      <vt:lpstr>What Issues is Blockchain Addressing? 2</vt:lpstr>
      <vt:lpstr>What Issues is Blockchain Addressing? 3</vt:lpstr>
      <vt:lpstr>What Issues is Blockchain Addressing? 4</vt:lpstr>
      <vt:lpstr>Should I use a Blockchain? What Type?</vt:lpstr>
      <vt:lpstr>Use Cases – Supply Chain</vt:lpstr>
      <vt:lpstr>Use Cases – Internet of Things</vt:lpstr>
      <vt:lpstr>Use Cases – Agriculture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Blockchain Primer</dc:title>
  <dc:creator>Windows User</dc:creator>
  <cp:lastModifiedBy>Windows User</cp:lastModifiedBy>
  <cp:revision>1</cp:revision>
  <dcterms:created xsi:type="dcterms:W3CDTF">2019-08-05T16:46:21Z</dcterms:created>
  <dcterms:modified xsi:type="dcterms:W3CDTF">2019-08-05T16:46:31Z</dcterms:modified>
</cp:coreProperties>
</file>