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20" r:id="rId2"/>
    <p:sldId id="424" r:id="rId3"/>
    <p:sldId id="429" r:id="rId4"/>
    <p:sldId id="421" r:id="rId5"/>
    <p:sldId id="425" r:id="rId6"/>
    <p:sldId id="397" r:id="rId7"/>
    <p:sldId id="395" r:id="rId8"/>
    <p:sldId id="396" r:id="rId9"/>
    <p:sldId id="411" r:id="rId10"/>
    <p:sldId id="263" r:id="rId11"/>
    <p:sldId id="405" r:id="rId12"/>
    <p:sldId id="427" r:id="rId13"/>
    <p:sldId id="401" r:id="rId14"/>
    <p:sldId id="428" r:id="rId15"/>
    <p:sldId id="416" r:id="rId16"/>
    <p:sldId id="417" r:id="rId17"/>
    <p:sldId id="419" r:id="rId18"/>
    <p:sldId id="415" r:id="rId19"/>
    <p:sldId id="41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CF473-1F6E-45F7-BCAF-E4205BEF8ED9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301C-627A-43B3-9F81-AFBCD4FDE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0301C-627A-43B3-9F81-AFBCD4FDE4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6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E3BFE-31DA-4582-8215-BC811EB2A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CA520-2A6C-472E-A3B6-6D1E3EDF3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9C12F-2FF3-4E69-8F24-DBD1FD209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DF08-A28C-46B8-AF8E-C0775D03D4A3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1FC65-93AC-4F39-8BD3-3A0FF619C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3200" y="80015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CEA1D-5EB2-441F-98C0-588E3A01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3BA6-DD96-4248-8733-E4973F422B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34C0C-E176-4C0A-9389-00B999E98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633" y="6356350"/>
            <a:ext cx="4456730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7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A087-4FEE-4A97-BD9D-D1190C94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0CEFA-A3F0-4768-9B57-2476F66FF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B166C-7B94-4E26-B7F5-A16ABA0B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B6CF-8BA6-4BDD-84AA-635EB5E73A6A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99636-A67B-4B2B-A08A-4D70E38DA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41219-E6C1-4C8C-A0F0-60D9EF4FD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3BA6-DD96-4248-8733-E4973F42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0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FFA3B0-2C3B-4B60-A038-C6B92FB3C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AA9DA-BE68-4F83-8ACA-D807242E1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8803D-1E6E-4C18-B655-F1DF01B5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D2C1-DFE0-42B8-A82B-5563A412C89E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94DAF-C518-4AE8-91B0-293B1CEBD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B9824-C00E-420B-B9C5-68891EBB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3BA6-DD96-4248-8733-E4973F42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E3A23-319B-4012-B0AC-478E3E17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BD2AE-FE89-458F-BA07-83A5072B6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F711C-0C0F-4307-AB7C-0205DD168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DE07-3ED0-490D-8A86-E0063C43F30F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C7A08-A9AB-42D3-96E0-5998732D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D0533-446B-4C34-A834-D89C79EC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3BA6-DD96-4248-8733-E4973F422B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85D324-EA49-46E1-A5BD-83AD421E1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633" y="6356350"/>
            <a:ext cx="4456730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0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6882-4EA1-4F29-8A2E-DEF3B5567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EC233-B3B9-4B88-8C50-E79F88E36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81FC9-BBBA-439A-8351-64020F41B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E52C-C33A-4695-A5BC-0B190A2DAA55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3E5B1-0C89-4BFB-9FE0-A5F16287F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960C3-CC3C-4319-BC02-35451FFF4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3BA6-DD96-4248-8733-E4973F42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8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0A8E-CB6F-40C3-9A02-DF87FBEC2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5C266-0A21-4933-A11A-8A0B5083A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3F639-921A-46BF-8371-C99E4BF1A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7863-453B-4A17-B10F-A8751DC8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8CDC-0FC8-4D66-A4D3-4444B1C30B70}" type="datetime1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9B23C-3341-4A8C-95EA-DCC5625DB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FE4FF-562A-4625-B38A-93886021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3BA6-DD96-4248-8733-E4973F42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5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D6ECE-F610-4047-A2FE-31D5F944B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6294A-7C2F-4F40-B8E8-0FDE3AD3C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986F3-7DF8-4A73-A050-656504774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D16E8-8BE8-40D2-BE33-25D79C681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FB42EE-AE48-4D8D-A34F-34B2BFEFCF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123DEC-69B7-4F68-B047-543F98B4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4231-ECE0-4450-8C33-B8AB3D8FD170}" type="datetime1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D97615-4549-4B35-8D4F-B484361BC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38B169-A94D-456A-9D3A-F378B2E18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3BA6-DD96-4248-8733-E4973F42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5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88C4F-0541-49D7-B6C7-5DFBA7152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32268D-E7BC-40D1-B424-F714D23D9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87B-2C23-481D-8560-92003AFBD22A}" type="datetime1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7F97E8-859A-41FC-9CA3-91D2807A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47061-1EF8-4FDC-9B04-0C0E7D7D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3BA6-DD96-4248-8733-E4973F42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8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514DA-C46B-4B1A-AC59-1D76B6D0F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BFFE-C15E-455C-9197-A575724D1D18}" type="datetime1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9CE63B-AC5A-4E8B-9397-46C53269E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00BA7-F73A-45A2-A16E-DEEACEDAA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3BA6-DD96-4248-8733-E4973F42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2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0515-615D-416C-9410-A3C736A0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74CF4-60D8-493A-887A-AEB58627B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95521-0077-43E3-89AA-FCB684B55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CAC43-D7C1-447A-9026-AAC6B038B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6F3A-B091-44B7-8980-5A2180E0445F}" type="datetime1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AACAF-F663-4DDF-988D-320D54ECD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61AA1-8816-4B2A-906B-CCF4B583C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3BA6-DD96-4248-8733-E4973F42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8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DAE1D-6F54-42C8-A83A-AC59E82EC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390516-516B-4734-9AAB-F9679EC3A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10514-51D7-4666-A08F-818D10464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9A9C5-920E-432F-A0AF-4334D7DE4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6F5E-CC8F-4CA5-905B-8DDEE075A7AD}" type="datetime1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6739D-58FE-4E18-B784-F95F3CD9D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EC0C5-D424-4304-8422-0E7C933AD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3BA6-DD96-4248-8733-E4973F42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6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847E31-ED7C-4C04-9087-2AF4D794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33538-0588-45DF-9635-27A3EC5D9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8F81D-EF71-484D-BEC5-6288D5E31C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B5B31-12EC-4553-8265-34BC6432449A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11418-4B70-49F7-9EF7-E96DDC775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74602-03A8-4843-9A88-891380350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3BA6-DD96-4248-8733-E4973F422B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B3E13A-08B5-4742-B35B-A1052164199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633" y="6356350"/>
            <a:ext cx="4456730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4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DB2245-9335-4E0E-A496-4C795B58EBAF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804736" y="1122363"/>
                <a:ext cx="8863263" cy="1182888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T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/>
                  <a:t> Approach to Manage </a:t>
                </a:r>
                <a:r>
                  <a:rPr lang="en-US" sz="3600" b="1" dirty="0"/>
                  <a:t>Manufacturing</a:t>
                </a:r>
                <a:r>
                  <a:rPr lang="en-US" sz="3600" dirty="0"/>
                  <a:t> Competitiveness After the Pandemic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DB2245-9335-4E0E-A496-4C795B58EB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804736" y="1122363"/>
                <a:ext cx="8863263" cy="1182888"/>
              </a:xfrm>
              <a:blipFill>
                <a:blip r:embed="rId2"/>
                <a:stretch>
                  <a:fillRect t="-3093" b="-19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919D8F00-FB8C-4F59-8331-F29199FF6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659" y="2603634"/>
            <a:ext cx="9928459" cy="36912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Ananth V Iyer</a:t>
            </a:r>
          </a:p>
          <a:p>
            <a:r>
              <a:rPr lang="en-US" dirty="0"/>
              <a:t>Angus McLeod</a:t>
            </a:r>
          </a:p>
          <a:p>
            <a:r>
              <a:rPr lang="en-US" dirty="0"/>
              <a:t>Roy Vasher</a:t>
            </a:r>
          </a:p>
          <a:p>
            <a:r>
              <a:rPr lang="en-US" dirty="0"/>
              <a:t>Steve Dunlop</a:t>
            </a:r>
          </a:p>
          <a:p>
            <a:endParaRPr lang="en-US" dirty="0"/>
          </a:p>
          <a:p>
            <a:r>
              <a:rPr lang="en-US" dirty="0"/>
              <a:t>DCMME (</a:t>
            </a:r>
            <a:r>
              <a:rPr lang="en-US" dirty="0" err="1"/>
              <a:t>Dauch</a:t>
            </a:r>
            <a:r>
              <a:rPr lang="en-US" dirty="0"/>
              <a:t> Center for the Management of Manufacturing Enterprises)</a:t>
            </a:r>
          </a:p>
          <a:p>
            <a:r>
              <a:rPr lang="en-US" dirty="0"/>
              <a:t>Krannert School of Management</a:t>
            </a:r>
          </a:p>
          <a:p>
            <a:r>
              <a:rPr lang="en-US" dirty="0"/>
              <a:t>Purdue University</a:t>
            </a:r>
          </a:p>
          <a:p>
            <a:r>
              <a:rPr lang="en-US" dirty="0"/>
              <a:t>West Lafayette, IN 47907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E71F5-44DD-4696-9F80-036C2AED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3BA6-DD96-4248-8733-E4973F422B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19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64957-93A2-4C75-BECA-9440F1AD8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What is VSMI?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1405F-D6EA-48C3-8496-24576E8F7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581" y="1584224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VSMI</a:t>
            </a:r>
            <a:r>
              <a:rPr lang="en-US" dirty="0"/>
              <a:t> is an acronym for </a:t>
            </a:r>
            <a:r>
              <a:rPr lang="en-US" b="1" dirty="0"/>
              <a:t>V</a:t>
            </a:r>
            <a:r>
              <a:rPr lang="en-US" dirty="0"/>
              <a:t>alue </a:t>
            </a:r>
            <a:r>
              <a:rPr lang="en-US" b="1" dirty="0"/>
              <a:t>S</a:t>
            </a:r>
            <a:r>
              <a:rPr lang="en-US" dirty="0"/>
              <a:t>tream </a:t>
            </a:r>
            <a:r>
              <a:rPr lang="en-US" b="1" dirty="0"/>
              <a:t>M</a:t>
            </a:r>
            <a:r>
              <a:rPr lang="en-US" dirty="0"/>
              <a:t>apping plus </a:t>
            </a:r>
            <a:r>
              <a:rPr lang="en-US" b="1" dirty="0"/>
              <a:t>I</a:t>
            </a:r>
            <a:r>
              <a:rPr lang="en-US" dirty="0"/>
              <a:t>nfection risk mitigation. </a:t>
            </a:r>
          </a:p>
          <a:p>
            <a:r>
              <a:rPr lang="en-US" dirty="0"/>
              <a:t>The VSM methodology was initially used by Toyota to eliminate waste and is now a vital tool that is used by Lean practitioners everywhere.  </a:t>
            </a:r>
          </a:p>
          <a:p>
            <a:pPr lvl="0"/>
            <a:r>
              <a:rPr lang="en-US" dirty="0"/>
              <a:t>A VSMI map provides a visual representation across the plant floor to enable you to identify potential areas of Infection risk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522577-14E6-42ED-B983-FFA9258F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3BA6-DD96-4248-8733-E4973F422B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4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EB87BF6-43DB-4938-8331-03490CF18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45" y="731864"/>
            <a:ext cx="12192000" cy="53795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D13D1F-3529-4ACE-9DD8-A491F9B89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58" y="87149"/>
            <a:ext cx="10515600" cy="68826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Factory Floor Flow – Aerial View – Prior Mitigation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7D785E-58B3-49B0-BD54-D37778A015D1}"/>
              </a:ext>
            </a:extLst>
          </p:cNvPr>
          <p:cNvSpPr txBox="1"/>
          <p:nvPr/>
        </p:nvSpPr>
        <p:spPr>
          <a:xfrm>
            <a:off x="962558" y="1064423"/>
            <a:ext cx="801384" cy="5109091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Aisle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00B066-FAEE-41F5-959A-1BD975F1C6DA}"/>
              </a:ext>
            </a:extLst>
          </p:cNvPr>
          <p:cNvSpPr txBox="1"/>
          <p:nvPr/>
        </p:nvSpPr>
        <p:spPr>
          <a:xfrm>
            <a:off x="1755444" y="5768841"/>
            <a:ext cx="10356089" cy="398336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Aisle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FD6F64-CC9C-42FD-9D1B-B806A8C0C49A}"/>
              </a:ext>
            </a:extLst>
          </p:cNvPr>
          <p:cNvSpPr/>
          <p:nvPr/>
        </p:nvSpPr>
        <p:spPr>
          <a:xfrm>
            <a:off x="275798" y="1064423"/>
            <a:ext cx="678114" cy="24291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Receiving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E7C0BC-6FF6-4600-B04A-A820424BD73F}"/>
              </a:ext>
            </a:extLst>
          </p:cNvPr>
          <p:cNvSpPr/>
          <p:nvPr/>
        </p:nvSpPr>
        <p:spPr>
          <a:xfrm>
            <a:off x="11478158" y="1864262"/>
            <a:ext cx="678114" cy="24291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Shipping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5CF32E4-C371-4BEE-A192-313ACD207B47}"/>
              </a:ext>
            </a:extLst>
          </p:cNvPr>
          <p:cNvGrpSpPr/>
          <p:nvPr/>
        </p:nvGrpSpPr>
        <p:grpSpPr>
          <a:xfrm>
            <a:off x="438500" y="1986582"/>
            <a:ext cx="11563716" cy="1458310"/>
            <a:chOff x="466039" y="1992759"/>
            <a:chExt cx="11563716" cy="1458310"/>
          </a:xfrm>
        </p:grpSpPr>
        <p:pic>
          <p:nvPicPr>
            <p:cNvPr id="10" name="Graphic 9" descr="Box trolley">
              <a:extLst>
                <a:ext uri="{FF2B5EF4-FFF2-40B4-BE49-F238E27FC236}">
                  <a16:creationId xmlns:a16="http://schemas.microsoft.com/office/drawing/2014/main" id="{C7BA5DD3-10C7-4E5F-BEB5-9A67809EE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8393" y="2423664"/>
              <a:ext cx="549564" cy="549564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06FBA1-7D2F-45AA-9307-4C568E9AA9B1}"/>
                </a:ext>
              </a:extLst>
            </p:cNvPr>
            <p:cNvGrpSpPr/>
            <p:nvPr/>
          </p:nvGrpSpPr>
          <p:grpSpPr>
            <a:xfrm>
              <a:off x="2852774" y="2598075"/>
              <a:ext cx="819301" cy="577899"/>
              <a:chOff x="1287475" y="2106778"/>
              <a:chExt cx="1046074" cy="694944"/>
            </a:xfrm>
            <a:solidFill>
              <a:schemeClr val="bg1"/>
            </a:solidFill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B953E5B-93A9-4761-B10C-5CF44A30AAF9}"/>
                  </a:ext>
                </a:extLst>
              </p:cNvPr>
              <p:cNvSpPr/>
              <p:nvPr/>
            </p:nvSpPr>
            <p:spPr>
              <a:xfrm>
                <a:off x="1287475" y="2106778"/>
                <a:ext cx="1046074" cy="69494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3CC180-05E3-4C7E-8F85-FCB66CE1A70E}"/>
                  </a:ext>
                </a:extLst>
              </p:cNvPr>
              <p:cNvSpPr/>
              <p:nvPr/>
            </p:nvSpPr>
            <p:spPr>
              <a:xfrm>
                <a:off x="1287475" y="2106778"/>
                <a:ext cx="1046074" cy="24140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tx1"/>
                    </a:solidFill>
                  </a:rPr>
                  <a:t>Cutting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2001938-01B7-4C82-BAED-52911AF7DF01}"/>
                </a:ext>
              </a:extLst>
            </p:cNvPr>
            <p:cNvGrpSpPr/>
            <p:nvPr/>
          </p:nvGrpSpPr>
          <p:grpSpPr>
            <a:xfrm>
              <a:off x="4116337" y="2598075"/>
              <a:ext cx="819301" cy="577899"/>
              <a:chOff x="1287475" y="2106778"/>
              <a:chExt cx="1046074" cy="694944"/>
            </a:xfrm>
            <a:solidFill>
              <a:schemeClr val="bg1"/>
            </a:solidFill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9938917-5DB6-4FA3-8A23-4E1B5508F5A0}"/>
                  </a:ext>
                </a:extLst>
              </p:cNvPr>
              <p:cNvSpPr/>
              <p:nvPr/>
            </p:nvSpPr>
            <p:spPr>
              <a:xfrm>
                <a:off x="1287475" y="2106778"/>
                <a:ext cx="1046074" cy="69494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B39AE77-47B2-455B-9768-C1755C8AC66A}"/>
                  </a:ext>
                </a:extLst>
              </p:cNvPr>
              <p:cNvSpPr/>
              <p:nvPr/>
            </p:nvSpPr>
            <p:spPr>
              <a:xfrm>
                <a:off x="1287475" y="2106778"/>
                <a:ext cx="1046074" cy="24140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tx1"/>
                    </a:solidFill>
                  </a:rPr>
                  <a:t>Notch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F340274-9D77-41C8-B787-66971C18E4FA}"/>
                </a:ext>
              </a:extLst>
            </p:cNvPr>
            <p:cNvGrpSpPr/>
            <p:nvPr/>
          </p:nvGrpSpPr>
          <p:grpSpPr>
            <a:xfrm>
              <a:off x="5801737" y="2598075"/>
              <a:ext cx="819301" cy="577899"/>
              <a:chOff x="1287475" y="2106778"/>
              <a:chExt cx="1046074" cy="694944"/>
            </a:xfrm>
            <a:solidFill>
              <a:schemeClr val="bg1"/>
            </a:solidFill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73024A6-4FCA-4B50-BCB6-F5B1B48EFB49}"/>
                  </a:ext>
                </a:extLst>
              </p:cNvPr>
              <p:cNvSpPr/>
              <p:nvPr/>
            </p:nvSpPr>
            <p:spPr>
              <a:xfrm>
                <a:off x="1287475" y="2106778"/>
                <a:ext cx="1046074" cy="69494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352DAB3-933F-48CA-9F76-3CE46BBAFD61}"/>
                  </a:ext>
                </a:extLst>
              </p:cNvPr>
              <p:cNvSpPr/>
              <p:nvPr/>
            </p:nvSpPr>
            <p:spPr>
              <a:xfrm>
                <a:off x="1287475" y="2106778"/>
                <a:ext cx="1046074" cy="24140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tx1"/>
                    </a:solidFill>
                  </a:rPr>
                  <a:t>Form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C8497B8-C4D7-4848-9659-7EBF28C725E9}"/>
                </a:ext>
              </a:extLst>
            </p:cNvPr>
            <p:cNvGrpSpPr/>
            <p:nvPr/>
          </p:nvGrpSpPr>
          <p:grpSpPr>
            <a:xfrm>
              <a:off x="7399353" y="2598075"/>
              <a:ext cx="819301" cy="577899"/>
              <a:chOff x="1287475" y="2106778"/>
              <a:chExt cx="1046074" cy="694944"/>
            </a:xfrm>
            <a:solidFill>
              <a:schemeClr val="bg1"/>
            </a:solidFill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1A16BDA-4AD0-4438-AE31-2D464789935C}"/>
                  </a:ext>
                </a:extLst>
              </p:cNvPr>
              <p:cNvSpPr/>
              <p:nvPr/>
            </p:nvSpPr>
            <p:spPr>
              <a:xfrm>
                <a:off x="1287475" y="2106778"/>
                <a:ext cx="1046074" cy="69494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9718F2B-DF14-4225-B037-50756AB89EFB}"/>
                  </a:ext>
                </a:extLst>
              </p:cNvPr>
              <p:cNvSpPr/>
              <p:nvPr/>
            </p:nvSpPr>
            <p:spPr>
              <a:xfrm>
                <a:off x="1287475" y="2106778"/>
                <a:ext cx="1046074" cy="24140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tx1"/>
                    </a:solidFill>
                  </a:rPr>
                  <a:t>Weld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27DEE4E-BB0D-400A-AB36-A26D665D3973}"/>
                </a:ext>
              </a:extLst>
            </p:cNvPr>
            <p:cNvGrpSpPr/>
            <p:nvPr/>
          </p:nvGrpSpPr>
          <p:grpSpPr>
            <a:xfrm>
              <a:off x="8949619" y="2617267"/>
              <a:ext cx="819301" cy="577899"/>
              <a:chOff x="1287475" y="2106778"/>
              <a:chExt cx="1046074" cy="694944"/>
            </a:xfrm>
            <a:solidFill>
              <a:schemeClr val="bg1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DBB59D4-2E00-4F4F-A8E4-FCB3F87B3E36}"/>
                  </a:ext>
                </a:extLst>
              </p:cNvPr>
              <p:cNvSpPr/>
              <p:nvPr/>
            </p:nvSpPr>
            <p:spPr>
              <a:xfrm>
                <a:off x="1287475" y="2106778"/>
                <a:ext cx="1046074" cy="69494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C643BFB-B6A8-43AF-B9DB-4F0CD9CC899E}"/>
                  </a:ext>
                </a:extLst>
              </p:cNvPr>
              <p:cNvSpPr/>
              <p:nvPr/>
            </p:nvSpPr>
            <p:spPr>
              <a:xfrm>
                <a:off x="1287475" y="2106778"/>
                <a:ext cx="1046074" cy="24140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tx1"/>
                    </a:solidFill>
                  </a:rPr>
                  <a:t>Buff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63BE6DF-88AB-4E11-88A5-8CD841E63B31}"/>
                </a:ext>
              </a:extLst>
            </p:cNvPr>
            <p:cNvGrpSpPr/>
            <p:nvPr/>
          </p:nvGrpSpPr>
          <p:grpSpPr>
            <a:xfrm>
              <a:off x="466039" y="2958140"/>
              <a:ext cx="425081" cy="399550"/>
              <a:chOff x="904950" y="2738685"/>
              <a:chExt cx="425081" cy="39955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3FE0429-7210-4DDA-9551-7EB651495E24}"/>
                  </a:ext>
                </a:extLst>
              </p:cNvPr>
              <p:cNvSpPr/>
              <p:nvPr/>
            </p:nvSpPr>
            <p:spPr>
              <a:xfrm>
                <a:off x="904950" y="2956519"/>
                <a:ext cx="199372" cy="1817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03864EF-876B-4478-95E7-93F199099AFF}"/>
                  </a:ext>
                </a:extLst>
              </p:cNvPr>
              <p:cNvSpPr/>
              <p:nvPr/>
            </p:nvSpPr>
            <p:spPr>
              <a:xfrm>
                <a:off x="1130503" y="2956519"/>
                <a:ext cx="199372" cy="1817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EED475E-6622-4ACA-90D3-630DD97AFC54}"/>
                  </a:ext>
                </a:extLst>
              </p:cNvPr>
              <p:cNvSpPr/>
              <p:nvPr/>
            </p:nvSpPr>
            <p:spPr>
              <a:xfrm>
                <a:off x="904950" y="2738685"/>
                <a:ext cx="199372" cy="1817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FBEA21C-4595-439C-A874-F62400F6C317}"/>
                  </a:ext>
                </a:extLst>
              </p:cNvPr>
              <p:cNvSpPr/>
              <p:nvPr/>
            </p:nvSpPr>
            <p:spPr>
              <a:xfrm>
                <a:off x="1130659" y="2738685"/>
                <a:ext cx="199372" cy="1817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B2E3D30-9ED2-4963-A692-D9645EB093B5}"/>
                </a:ext>
              </a:extLst>
            </p:cNvPr>
            <p:cNvSpPr/>
            <p:nvPr/>
          </p:nvSpPr>
          <p:spPr>
            <a:xfrm>
              <a:off x="2026311" y="2440088"/>
              <a:ext cx="376953" cy="720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17FF3A2-A648-4D76-AC87-73E9C9B4E6BD}"/>
                </a:ext>
              </a:extLst>
            </p:cNvPr>
            <p:cNvGrpSpPr/>
            <p:nvPr/>
          </p:nvGrpSpPr>
          <p:grpSpPr>
            <a:xfrm>
              <a:off x="11604674" y="1992759"/>
              <a:ext cx="425081" cy="399550"/>
              <a:chOff x="10596975" y="2005445"/>
              <a:chExt cx="425081" cy="39955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C073CFB-7324-4677-90EC-EC700D10DA69}"/>
                  </a:ext>
                </a:extLst>
              </p:cNvPr>
              <p:cNvSpPr/>
              <p:nvPr/>
            </p:nvSpPr>
            <p:spPr>
              <a:xfrm>
                <a:off x="10596975" y="2223279"/>
                <a:ext cx="199372" cy="18171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09E84AC-7B9A-40F2-9583-A7E862BCCB03}"/>
                  </a:ext>
                </a:extLst>
              </p:cNvPr>
              <p:cNvSpPr/>
              <p:nvPr/>
            </p:nvSpPr>
            <p:spPr>
              <a:xfrm>
                <a:off x="10822528" y="2223279"/>
                <a:ext cx="199372" cy="18171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BD199AA-D8E8-4078-AEFD-A00C824DC327}"/>
                  </a:ext>
                </a:extLst>
              </p:cNvPr>
              <p:cNvSpPr/>
              <p:nvPr/>
            </p:nvSpPr>
            <p:spPr>
              <a:xfrm>
                <a:off x="10596975" y="2005445"/>
                <a:ext cx="199372" cy="18171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BECDD52-3AAF-4928-AAE3-B320A74E4797}"/>
                  </a:ext>
                </a:extLst>
              </p:cNvPr>
              <p:cNvSpPr/>
              <p:nvPr/>
            </p:nvSpPr>
            <p:spPr>
              <a:xfrm>
                <a:off x="10822684" y="2005445"/>
                <a:ext cx="199372" cy="18171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55F8498-1814-44C6-B3B5-544130BD1C89}"/>
                </a:ext>
              </a:extLst>
            </p:cNvPr>
            <p:cNvSpPr txBox="1"/>
            <p:nvPr/>
          </p:nvSpPr>
          <p:spPr>
            <a:xfrm>
              <a:off x="1986983" y="2083617"/>
              <a:ext cx="5202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Steel</a:t>
              </a:r>
            </a:p>
          </p:txBody>
        </p:sp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0E021EE8-6118-47F2-8043-18DB77FC8402}"/>
                </a:ext>
              </a:extLst>
            </p:cNvPr>
            <p:cNvSpPr/>
            <p:nvPr/>
          </p:nvSpPr>
          <p:spPr>
            <a:xfrm>
              <a:off x="2443508" y="2774643"/>
              <a:ext cx="394867" cy="24420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E9EE9657-71FC-40C9-BFB3-33B6981553F6}"/>
                </a:ext>
              </a:extLst>
            </p:cNvPr>
            <p:cNvSpPr/>
            <p:nvPr/>
          </p:nvSpPr>
          <p:spPr>
            <a:xfrm>
              <a:off x="4977581" y="2770538"/>
              <a:ext cx="819301" cy="28055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D0D09B56-BADB-481E-8EEC-656AEB7BA216}"/>
                </a:ext>
              </a:extLst>
            </p:cNvPr>
            <p:cNvSpPr/>
            <p:nvPr/>
          </p:nvSpPr>
          <p:spPr>
            <a:xfrm>
              <a:off x="9760836" y="2843210"/>
              <a:ext cx="1645866" cy="29664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0AD861C5-D7B0-4705-9D24-4355C5C1B2B5}"/>
                </a:ext>
              </a:extLst>
            </p:cNvPr>
            <p:cNvSpPr/>
            <p:nvPr/>
          </p:nvSpPr>
          <p:spPr>
            <a:xfrm>
              <a:off x="3704178" y="2789861"/>
              <a:ext cx="394867" cy="24420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22C5F88F-7245-4F5B-9A72-3FE2C9EE03C4}"/>
                </a:ext>
              </a:extLst>
            </p:cNvPr>
            <p:cNvSpPr/>
            <p:nvPr/>
          </p:nvSpPr>
          <p:spPr>
            <a:xfrm>
              <a:off x="6662981" y="2797913"/>
              <a:ext cx="689022" cy="25317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rrow: Right 43">
              <a:extLst>
                <a:ext uri="{FF2B5EF4-FFF2-40B4-BE49-F238E27FC236}">
                  <a16:creationId xmlns:a16="http://schemas.microsoft.com/office/drawing/2014/main" id="{9CECFACC-A35C-4F09-8292-45043A8C485A}"/>
                </a:ext>
              </a:extLst>
            </p:cNvPr>
            <p:cNvSpPr/>
            <p:nvPr/>
          </p:nvSpPr>
          <p:spPr>
            <a:xfrm>
              <a:off x="8250578" y="2827978"/>
              <a:ext cx="687115" cy="31187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Or 51">
              <a:extLst>
                <a:ext uri="{FF2B5EF4-FFF2-40B4-BE49-F238E27FC236}">
                  <a16:creationId xmlns:a16="http://schemas.microsoft.com/office/drawing/2014/main" id="{81C99AD6-E259-42E2-9F66-D205D0E6A45A}"/>
                </a:ext>
              </a:extLst>
            </p:cNvPr>
            <p:cNvSpPr/>
            <p:nvPr/>
          </p:nvSpPr>
          <p:spPr>
            <a:xfrm>
              <a:off x="2897108" y="3188992"/>
              <a:ext cx="193242" cy="200743"/>
            </a:xfrm>
            <a:prstGeom prst="flowChar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Or 52">
              <a:extLst>
                <a:ext uri="{FF2B5EF4-FFF2-40B4-BE49-F238E27FC236}">
                  <a16:creationId xmlns:a16="http://schemas.microsoft.com/office/drawing/2014/main" id="{B14EC4E0-AF3F-45F5-9210-B6706C841864}"/>
                </a:ext>
              </a:extLst>
            </p:cNvPr>
            <p:cNvSpPr/>
            <p:nvPr/>
          </p:nvSpPr>
          <p:spPr>
            <a:xfrm>
              <a:off x="3418512" y="3221176"/>
              <a:ext cx="193242" cy="200743"/>
            </a:xfrm>
            <a:prstGeom prst="flowChar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Or 53">
              <a:extLst>
                <a:ext uri="{FF2B5EF4-FFF2-40B4-BE49-F238E27FC236}">
                  <a16:creationId xmlns:a16="http://schemas.microsoft.com/office/drawing/2014/main" id="{DE34CD38-D705-45AB-AC9D-F8E494F7EA19}"/>
                </a:ext>
              </a:extLst>
            </p:cNvPr>
            <p:cNvSpPr/>
            <p:nvPr/>
          </p:nvSpPr>
          <p:spPr>
            <a:xfrm>
              <a:off x="714996" y="2711395"/>
              <a:ext cx="193242" cy="200743"/>
            </a:xfrm>
            <a:prstGeom prst="flowChar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Or 54">
              <a:extLst>
                <a:ext uri="{FF2B5EF4-FFF2-40B4-BE49-F238E27FC236}">
                  <a16:creationId xmlns:a16="http://schemas.microsoft.com/office/drawing/2014/main" id="{715733C1-BE06-486E-B93D-D36FB11BAF43}"/>
                </a:ext>
              </a:extLst>
            </p:cNvPr>
            <p:cNvSpPr/>
            <p:nvPr/>
          </p:nvSpPr>
          <p:spPr>
            <a:xfrm>
              <a:off x="5819678" y="3243812"/>
              <a:ext cx="193242" cy="200743"/>
            </a:xfrm>
            <a:prstGeom prst="flowChar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Or 55">
              <a:extLst>
                <a:ext uri="{FF2B5EF4-FFF2-40B4-BE49-F238E27FC236}">
                  <a16:creationId xmlns:a16="http://schemas.microsoft.com/office/drawing/2014/main" id="{221B2F8A-80C9-47AC-93D7-F26BB14B2742}"/>
                </a:ext>
              </a:extLst>
            </p:cNvPr>
            <p:cNvSpPr/>
            <p:nvPr/>
          </p:nvSpPr>
          <p:spPr>
            <a:xfrm>
              <a:off x="11636985" y="2482359"/>
              <a:ext cx="193242" cy="200743"/>
            </a:xfrm>
            <a:prstGeom prst="flowChar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Or 56">
              <a:extLst>
                <a:ext uri="{FF2B5EF4-FFF2-40B4-BE49-F238E27FC236}">
                  <a16:creationId xmlns:a16="http://schemas.microsoft.com/office/drawing/2014/main" id="{434725FB-89B6-4777-8217-D6C81F390F18}"/>
                </a:ext>
              </a:extLst>
            </p:cNvPr>
            <p:cNvSpPr/>
            <p:nvPr/>
          </p:nvSpPr>
          <p:spPr>
            <a:xfrm>
              <a:off x="4446202" y="3250326"/>
              <a:ext cx="193242" cy="200743"/>
            </a:xfrm>
            <a:prstGeom prst="flowChar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Or 57">
              <a:extLst>
                <a:ext uri="{FF2B5EF4-FFF2-40B4-BE49-F238E27FC236}">
                  <a16:creationId xmlns:a16="http://schemas.microsoft.com/office/drawing/2014/main" id="{A3411B7F-E016-4905-8DD6-F2973FBDE357}"/>
                </a:ext>
              </a:extLst>
            </p:cNvPr>
            <p:cNvSpPr/>
            <p:nvPr/>
          </p:nvSpPr>
          <p:spPr>
            <a:xfrm>
              <a:off x="1065120" y="2397332"/>
              <a:ext cx="193242" cy="200743"/>
            </a:xfrm>
            <a:prstGeom prst="flowChar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5FE203E9-A6C5-4FA1-BC64-8333A77810D5}"/>
              </a:ext>
            </a:extLst>
          </p:cNvPr>
          <p:cNvSpPr/>
          <p:nvPr/>
        </p:nvSpPr>
        <p:spPr>
          <a:xfrm>
            <a:off x="3933122" y="2827194"/>
            <a:ext cx="1154417" cy="1077663"/>
          </a:xfrm>
          <a:prstGeom prst="ellipse">
            <a:avLst/>
          </a:prstGeom>
          <a:solidFill>
            <a:schemeClr val="accent6">
              <a:lumMod val="20000"/>
              <a:lumOff val="80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D09F543-BC83-4962-A87E-A3BBC4AD3879}"/>
              </a:ext>
            </a:extLst>
          </p:cNvPr>
          <p:cNvSpPr/>
          <p:nvPr/>
        </p:nvSpPr>
        <p:spPr>
          <a:xfrm>
            <a:off x="577408" y="1946906"/>
            <a:ext cx="1154417" cy="1077663"/>
          </a:xfrm>
          <a:prstGeom prst="ellipse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8C9445E-5A36-445D-8073-364D5315BB7A}"/>
              </a:ext>
            </a:extLst>
          </p:cNvPr>
          <p:cNvSpPr/>
          <p:nvPr/>
        </p:nvSpPr>
        <p:spPr>
          <a:xfrm>
            <a:off x="147794" y="2238212"/>
            <a:ext cx="1154417" cy="1077663"/>
          </a:xfrm>
          <a:prstGeom prst="ellipse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10D9955-1326-42BE-A6C1-5590A083ECC1}"/>
              </a:ext>
            </a:extLst>
          </p:cNvPr>
          <p:cNvSpPr/>
          <p:nvPr/>
        </p:nvSpPr>
        <p:spPr>
          <a:xfrm>
            <a:off x="5311551" y="2788413"/>
            <a:ext cx="1154417" cy="1077663"/>
          </a:xfrm>
          <a:prstGeom prst="ellipse">
            <a:avLst/>
          </a:prstGeom>
          <a:solidFill>
            <a:schemeClr val="accent6">
              <a:lumMod val="20000"/>
              <a:lumOff val="80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A4733DE-A672-4E26-B2ED-9E48153C66FD}"/>
              </a:ext>
            </a:extLst>
          </p:cNvPr>
          <p:cNvSpPr/>
          <p:nvPr/>
        </p:nvSpPr>
        <p:spPr>
          <a:xfrm>
            <a:off x="11145474" y="1986582"/>
            <a:ext cx="1154417" cy="1077663"/>
          </a:xfrm>
          <a:prstGeom prst="ellipse">
            <a:avLst/>
          </a:prstGeom>
          <a:solidFill>
            <a:schemeClr val="accent6">
              <a:lumMod val="20000"/>
              <a:lumOff val="80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25DCBC7-DFD9-4D86-BA78-2881F4B6008F}"/>
              </a:ext>
            </a:extLst>
          </p:cNvPr>
          <p:cNvSpPr/>
          <p:nvPr/>
        </p:nvSpPr>
        <p:spPr>
          <a:xfrm>
            <a:off x="2857361" y="2774447"/>
            <a:ext cx="1154417" cy="1077663"/>
          </a:xfrm>
          <a:prstGeom prst="ellipse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170D240-8AB7-44BC-B466-DF4EF63960B1}"/>
              </a:ext>
            </a:extLst>
          </p:cNvPr>
          <p:cNvSpPr/>
          <p:nvPr/>
        </p:nvSpPr>
        <p:spPr>
          <a:xfrm>
            <a:off x="2348527" y="2742945"/>
            <a:ext cx="1154417" cy="1077663"/>
          </a:xfrm>
          <a:prstGeom prst="ellipse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peech Bubble: Rectangle with Corners Rounded 65">
            <a:extLst>
              <a:ext uri="{FF2B5EF4-FFF2-40B4-BE49-F238E27FC236}">
                <a16:creationId xmlns:a16="http://schemas.microsoft.com/office/drawing/2014/main" id="{0794D33B-CC16-4A9F-9DD2-E1DC3053D51E}"/>
              </a:ext>
            </a:extLst>
          </p:cNvPr>
          <p:cNvSpPr/>
          <p:nvPr/>
        </p:nvSpPr>
        <p:spPr>
          <a:xfrm>
            <a:off x="2145669" y="1253216"/>
            <a:ext cx="1588503" cy="659948"/>
          </a:xfrm>
          <a:prstGeom prst="wedgeRoundRectCallout">
            <a:avLst>
              <a:gd name="adj1" fmla="val -86022"/>
              <a:gd name="adj2" fmla="val 7879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 than 6 Ft</a:t>
            </a:r>
          </a:p>
        </p:txBody>
      </p:sp>
      <p:sp>
        <p:nvSpPr>
          <p:cNvPr id="67" name="Speech Bubble: Rectangle with Corners Rounded 66">
            <a:extLst>
              <a:ext uri="{FF2B5EF4-FFF2-40B4-BE49-F238E27FC236}">
                <a16:creationId xmlns:a16="http://schemas.microsoft.com/office/drawing/2014/main" id="{0DE09341-E2BE-4322-B519-E8C495F63A1C}"/>
              </a:ext>
            </a:extLst>
          </p:cNvPr>
          <p:cNvSpPr/>
          <p:nvPr/>
        </p:nvSpPr>
        <p:spPr>
          <a:xfrm>
            <a:off x="3616430" y="4390430"/>
            <a:ext cx="1588503" cy="659948"/>
          </a:xfrm>
          <a:prstGeom prst="wedgeRoundRectCallout">
            <a:avLst>
              <a:gd name="adj1" fmla="val -52400"/>
              <a:gd name="adj2" fmla="val -16544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 than 6 Ft</a:t>
            </a:r>
          </a:p>
        </p:txBody>
      </p:sp>
      <p:sp>
        <p:nvSpPr>
          <p:cNvPr id="71" name="Slide Number Placeholder 70">
            <a:extLst>
              <a:ext uri="{FF2B5EF4-FFF2-40B4-BE49-F238E27FC236}">
                <a16:creationId xmlns:a16="http://schemas.microsoft.com/office/drawing/2014/main" id="{D9125BFD-ADA9-41AE-8824-5934CB08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3BA6-DD96-4248-8733-E4973F422BD7}" type="slidenum">
              <a:rPr lang="en-US" smtClean="0"/>
              <a:t>11</a:t>
            </a:fld>
            <a:endParaRPr lang="en-US"/>
          </a:p>
        </p:txBody>
      </p:sp>
      <p:sp>
        <p:nvSpPr>
          <p:cNvPr id="70" name="Flowchart: Or 69">
            <a:extLst>
              <a:ext uri="{FF2B5EF4-FFF2-40B4-BE49-F238E27FC236}">
                <a16:creationId xmlns:a16="http://schemas.microsoft.com/office/drawing/2014/main" id="{DEB4B640-AF55-442C-9AE4-952751602881}"/>
              </a:ext>
            </a:extLst>
          </p:cNvPr>
          <p:cNvSpPr/>
          <p:nvPr/>
        </p:nvSpPr>
        <p:spPr>
          <a:xfrm>
            <a:off x="1266629" y="3761063"/>
            <a:ext cx="193242" cy="200743"/>
          </a:xfrm>
          <a:prstGeom prst="flowChar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EC523F2-A7D8-459A-97F1-8C137C3237A4}"/>
              </a:ext>
            </a:extLst>
          </p:cNvPr>
          <p:cNvSpPr txBox="1"/>
          <p:nvPr/>
        </p:nvSpPr>
        <p:spPr>
          <a:xfrm>
            <a:off x="863673" y="3890818"/>
            <a:ext cx="1351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Supervisor</a:t>
            </a:r>
          </a:p>
        </p:txBody>
      </p:sp>
      <p:sp>
        <p:nvSpPr>
          <p:cNvPr id="73" name="Speech Bubble: Rectangle with Corners Rounded 72">
            <a:extLst>
              <a:ext uri="{FF2B5EF4-FFF2-40B4-BE49-F238E27FC236}">
                <a16:creationId xmlns:a16="http://schemas.microsoft.com/office/drawing/2014/main" id="{8CF473EA-F040-43A5-B6E3-6A66A401312B}"/>
              </a:ext>
            </a:extLst>
          </p:cNvPr>
          <p:cNvSpPr/>
          <p:nvPr/>
        </p:nvSpPr>
        <p:spPr>
          <a:xfrm>
            <a:off x="1625383" y="4802970"/>
            <a:ext cx="1757560" cy="659948"/>
          </a:xfrm>
          <a:prstGeom prst="wedgeRoundRectCallout">
            <a:avLst>
              <a:gd name="adj1" fmla="val -52400"/>
              <a:gd name="adj2" fmla="val -16544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Mobile worker</a:t>
            </a:r>
          </a:p>
        </p:txBody>
      </p:sp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B8687B5B-5AAD-40BD-B1C0-73EF9CEAA80D}"/>
              </a:ext>
            </a:extLst>
          </p:cNvPr>
          <p:cNvSpPr/>
          <p:nvPr/>
        </p:nvSpPr>
        <p:spPr>
          <a:xfrm>
            <a:off x="7324464" y="4996913"/>
            <a:ext cx="2270005" cy="659948"/>
          </a:xfrm>
          <a:prstGeom prst="wedgeRoundRectCallout">
            <a:avLst>
              <a:gd name="adj1" fmla="val -104393"/>
              <a:gd name="adj2" fmla="val 7143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Two-way aisle way</a:t>
            </a:r>
          </a:p>
        </p:txBody>
      </p:sp>
    </p:spTree>
    <p:extLst>
      <p:ext uri="{BB962C8B-B14F-4D97-AF65-F5344CB8AC3E}">
        <p14:creationId xmlns:p14="http://schemas.microsoft.com/office/powerpoint/2010/main" val="115452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70" grpId="0" animBg="1"/>
      <p:bldP spid="72" grpId="0"/>
      <p:bldP spid="73" grpId="0" animBg="1"/>
      <p:bldP spid="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3EF0E-7F4B-4AED-AF02-6C8F43F6EA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Product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3313E-3C8C-4389-81C1-5E6900E6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3BA6-DD96-4248-8733-E4973F422B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32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64F7-E7A3-4AA5-9A83-242D2845A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71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Product - Ideas/Decisions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A7D7B-42A1-412B-96A2-C1DEE4610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013845"/>
            <a:ext cx="10515600" cy="5239543"/>
          </a:xfrm>
        </p:spPr>
        <p:txBody>
          <a:bodyPr>
            <a:normAutofit/>
          </a:bodyPr>
          <a:lstStyle/>
          <a:p>
            <a:r>
              <a:rPr lang="en-US" dirty="0"/>
              <a:t>Need to fully understand current and future Supply Chain</a:t>
            </a:r>
          </a:p>
          <a:p>
            <a:r>
              <a:rPr lang="en-US" dirty="0"/>
              <a:t>Supply Side</a:t>
            </a:r>
          </a:p>
          <a:p>
            <a:pPr lvl="1"/>
            <a:r>
              <a:rPr lang="en-US" dirty="0"/>
              <a:t>Business as we know it is going to change</a:t>
            </a:r>
          </a:p>
          <a:p>
            <a:pPr lvl="2"/>
            <a:r>
              <a:rPr lang="en-US" dirty="0"/>
              <a:t>New product</a:t>
            </a:r>
          </a:p>
          <a:p>
            <a:pPr lvl="2"/>
            <a:r>
              <a:rPr lang="en-US" dirty="0"/>
              <a:t>Replacement of current products</a:t>
            </a:r>
          </a:p>
          <a:p>
            <a:pPr lvl="1"/>
            <a:r>
              <a:rPr lang="en-US" dirty="0"/>
              <a:t>New operations – methods, processes  (see process section)</a:t>
            </a:r>
          </a:p>
          <a:p>
            <a:pPr lvl="1"/>
            <a:r>
              <a:rPr lang="en-US" dirty="0"/>
              <a:t>Supplier diversification   </a:t>
            </a:r>
          </a:p>
          <a:p>
            <a:pPr lvl="2"/>
            <a:endParaRPr lang="en-US" dirty="0"/>
          </a:p>
          <a:p>
            <a:r>
              <a:rPr lang="en-US" dirty="0"/>
              <a:t>Demand Side</a:t>
            </a:r>
          </a:p>
          <a:p>
            <a:pPr lvl="1"/>
            <a:r>
              <a:rPr lang="en-US" dirty="0"/>
              <a:t>Customer (demand)  focus is changing</a:t>
            </a:r>
          </a:p>
          <a:p>
            <a:pPr lvl="2"/>
            <a:r>
              <a:rPr lang="en-US" dirty="0"/>
              <a:t>Current and new customers mix </a:t>
            </a:r>
          </a:p>
          <a:p>
            <a:pPr lvl="2"/>
            <a:r>
              <a:rPr lang="en-US" dirty="0"/>
              <a:t>Demand Forecasting</a:t>
            </a:r>
          </a:p>
          <a:p>
            <a:pPr lvl="1"/>
            <a:r>
              <a:rPr lang="en-US" dirty="0"/>
              <a:t>How we produce items is changing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8908B-DCC4-466B-931F-63ADC5102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3BA6-DD96-4248-8733-E4973F422B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4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6D137-C37F-4F6F-92CB-B77687E22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9C8DE-9E2F-44D5-A36E-43AB98362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Opportunities to leverage capacity</a:t>
            </a:r>
          </a:p>
          <a:p>
            <a:r>
              <a:rPr lang="en-US" dirty="0"/>
              <a:t>Collaborate</a:t>
            </a:r>
          </a:p>
          <a:p>
            <a:r>
              <a:rPr lang="en-US" dirty="0"/>
              <a:t>New industries</a:t>
            </a:r>
          </a:p>
          <a:p>
            <a:r>
              <a:rPr lang="en-US" dirty="0"/>
              <a:t>Reshoring</a:t>
            </a:r>
          </a:p>
          <a:p>
            <a:r>
              <a:rPr lang="en-US" dirty="0"/>
              <a:t>Incorporating technology</a:t>
            </a:r>
          </a:p>
          <a:p>
            <a:r>
              <a:rPr lang="en-US" dirty="0"/>
              <a:t>Later …discuss leveraging local clusters to compete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BA5E2-D765-41C1-8BE6-4698487BC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3BA6-DD96-4248-8733-E4973F422B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91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3EF0E-7F4B-4AED-AF02-6C8F43F6EA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Leveraging Technology</a:t>
            </a:r>
            <a:br>
              <a:rPr lang="en-US" b="1" dirty="0"/>
            </a:b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CCE32B-1B70-4959-84C9-D1E8EAFD1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3BA6-DD96-4248-8733-E4973F422B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83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4A44A-6CC1-4B5D-AC71-471F14AE5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and Manufacturing Recovery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2E05E-8ABE-4ECC-936B-F980C3FBE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 Adoption needs to be re-examined</a:t>
            </a:r>
          </a:p>
          <a:p>
            <a:r>
              <a:rPr lang="en-US" dirty="0"/>
              <a:t>Economically feasible at lower volumes</a:t>
            </a:r>
          </a:p>
          <a:p>
            <a:r>
              <a:rPr lang="en-US" dirty="0"/>
              <a:t>Scalable, Reconfigurable, decentralized choices</a:t>
            </a:r>
          </a:p>
          <a:p>
            <a:r>
              <a:rPr lang="en-US" dirty="0"/>
              <a:t>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990BE-CFBE-4ED3-A004-A6518BB0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3BA6-DD96-4248-8733-E4973F422B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3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2D705F-7E54-4DE9-A280-5D52EE6204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Recovery and Technology  - Think T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2D705F-7E54-4DE9-A280-5D52EE6204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DCE7-B532-45CD-A430-1BB4DA888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208" y="1564105"/>
            <a:ext cx="10588592" cy="461285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Cleaning Robots</a:t>
            </a:r>
          </a:p>
          <a:p>
            <a:r>
              <a:rPr lang="en-US" dirty="0"/>
              <a:t>Assistive Robots</a:t>
            </a:r>
          </a:p>
          <a:p>
            <a:r>
              <a:rPr lang="en-US" dirty="0"/>
              <a:t>Sensor based tracking and alerts (Bluetooth, RFID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Surface and object quarantines</a:t>
            </a:r>
          </a:p>
          <a:p>
            <a:r>
              <a:rPr lang="en-US" dirty="0"/>
              <a:t>UV Technology and </a:t>
            </a:r>
            <a:r>
              <a:rPr lang="en-US" dirty="0" err="1"/>
              <a:t>Virucidal</a:t>
            </a:r>
            <a:r>
              <a:rPr lang="en-US" dirty="0"/>
              <a:t> cleaners</a:t>
            </a:r>
          </a:p>
          <a:p>
            <a:r>
              <a:rPr lang="en-US" dirty="0"/>
              <a:t>Omnichannel </a:t>
            </a:r>
          </a:p>
          <a:p>
            <a:r>
              <a:rPr lang="en-US" dirty="0"/>
              <a:t>Leveraging ML and AI (as appropriate)</a:t>
            </a:r>
          </a:p>
          <a:p>
            <a:r>
              <a:rPr lang="en-US" dirty="0"/>
              <a:t>Video Analytics</a:t>
            </a:r>
          </a:p>
          <a:p>
            <a:r>
              <a:rPr lang="en-US" dirty="0"/>
              <a:t>Digital Twins</a:t>
            </a:r>
          </a:p>
          <a:p>
            <a:r>
              <a:rPr lang="en-US" dirty="0"/>
              <a:t>AR and VR </a:t>
            </a:r>
          </a:p>
          <a:p>
            <a:r>
              <a:rPr lang="en-US" dirty="0"/>
              <a:t>Airflow Monitoring</a:t>
            </a:r>
          </a:p>
          <a:p>
            <a:r>
              <a:rPr lang="en-US" dirty="0"/>
              <a:t>Remote Learning …….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32662-1753-442C-9D4E-F7B790414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3BA6-DD96-4248-8733-E4973F422BD7}" type="slidenum">
              <a:rPr lang="en-US" smtClean="0"/>
              <a:t>17</a:t>
            </a:fld>
            <a:endParaRPr lang="en-US"/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6BCD144C-5477-40D1-8803-3E351979F2E7}"/>
              </a:ext>
            </a:extLst>
          </p:cNvPr>
          <p:cNvSpPr/>
          <p:nvPr/>
        </p:nvSpPr>
        <p:spPr>
          <a:xfrm>
            <a:off x="10248595" y="6445961"/>
            <a:ext cx="431597" cy="204826"/>
          </a:xfrm>
          <a:prstGeom prst="striped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5C446-6D56-4B5B-BFD2-80D7075A7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F31B31-A351-4EF4-A5CA-CBF4B40EC0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T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/>
                  <a:t>  </a:t>
                </a:r>
              </a:p>
              <a:p>
                <a:pPr marL="0" indent="0">
                  <a:buNone/>
                </a:pPr>
                <a:r>
                  <a:rPr lang="en-US" sz="3600" dirty="0"/>
                  <a:t>   - Technology, Product, People, Process</a:t>
                </a:r>
              </a:p>
              <a:p>
                <a:r>
                  <a:rPr lang="en-US" sz="3600" dirty="0"/>
                  <a:t>Agility </a:t>
                </a:r>
              </a:p>
              <a:p>
                <a:pPr marL="0" indent="0">
                  <a:buNone/>
                </a:pPr>
                <a:r>
                  <a:rPr lang="en-US" sz="3600" dirty="0"/>
                  <a:t>  - to adapt to Supply Chain demand and supply</a:t>
                </a:r>
              </a:p>
              <a:p>
                <a:r>
                  <a:rPr lang="en-US" sz="3600" dirty="0"/>
                  <a:t>Glass half full </a:t>
                </a:r>
              </a:p>
              <a:p>
                <a:pPr marL="0" indent="0">
                  <a:buNone/>
                </a:pPr>
                <a:r>
                  <a:rPr lang="en-US" sz="3600" dirty="0"/>
                  <a:t>  - has 50% more capacity to fill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F31B31-A351-4EF4-A5CA-CBF4B40EC0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E7C01-ABDD-40F9-BDBD-25E787490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3BA6-DD96-4248-8733-E4973F422B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3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DB2245-9335-4E0E-A496-4C795B58EBAF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118937" y="242876"/>
                <a:ext cx="8863263" cy="1182888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T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/>
                  <a:t> Approach to Manage </a:t>
                </a:r>
                <a:r>
                  <a:rPr lang="en-US" sz="3600" b="1" dirty="0"/>
                  <a:t>Manufacturing</a:t>
                </a:r>
                <a:r>
                  <a:rPr lang="en-US" sz="3600" dirty="0"/>
                  <a:t> Competitiveness After the Pandemic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DB2245-9335-4E0E-A496-4C795B58EB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118937" y="242876"/>
                <a:ext cx="8863263" cy="1182888"/>
              </a:xfrm>
              <a:blipFill>
                <a:blip r:embed="rId2"/>
                <a:stretch>
                  <a:fillRect t="-3608" b="-19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919D8F00-FB8C-4F59-8331-F29199FF6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1770" y="3659556"/>
            <a:ext cx="9928459" cy="193506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Ananth V Iyer</a:t>
            </a:r>
          </a:p>
          <a:p>
            <a:pPr algn="r"/>
            <a:r>
              <a:rPr lang="en-US" dirty="0"/>
              <a:t>Angus McLeod</a:t>
            </a:r>
          </a:p>
          <a:p>
            <a:pPr algn="r"/>
            <a:r>
              <a:rPr lang="en-US" dirty="0"/>
              <a:t>Roy Vasher</a:t>
            </a:r>
          </a:p>
          <a:p>
            <a:pPr algn="r"/>
            <a:r>
              <a:rPr lang="en-US" dirty="0"/>
              <a:t>Steve Dunlop</a:t>
            </a:r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155678-5035-4722-A23D-AC687131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3BA6-DD96-4248-8733-E4973F422BD7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65E7A3-C882-4337-9162-C42549833C28}"/>
              </a:ext>
            </a:extLst>
          </p:cNvPr>
          <p:cNvSpPr txBox="1"/>
          <p:nvPr/>
        </p:nvSpPr>
        <p:spPr>
          <a:xfrm>
            <a:off x="4077002" y="1427708"/>
            <a:ext cx="2691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26D76C-4221-47E1-B860-402350246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282" y="2398073"/>
            <a:ext cx="7645047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4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D4BEF-1880-4959-A526-8FABC12B3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Introductions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A6D34-00B1-4BBE-8F56-714712560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C923BA6-DD96-4248-8733-E4973F422BD7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2ADC15-9E78-4531-A487-CC6EAE227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09" y="1597743"/>
            <a:ext cx="11838581" cy="389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71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7E42AE-5158-4314-A47B-95816E072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89" y="0"/>
            <a:ext cx="4781618" cy="6905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5DE05C-F5D3-4999-A4D3-67D9FDCA3074}"/>
              </a:ext>
            </a:extLst>
          </p:cNvPr>
          <p:cNvSpPr txBox="1"/>
          <p:nvPr/>
        </p:nvSpPr>
        <p:spPr>
          <a:xfrm>
            <a:off x="6588493" y="335845"/>
            <a:ext cx="5029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Steering Manufacturing Strategy</a:t>
            </a:r>
          </a:p>
          <a:p>
            <a:endParaRPr lang="en-US" b="1" dirty="0"/>
          </a:p>
          <a:p>
            <a:r>
              <a:rPr lang="en-US" b="1" dirty="0"/>
              <a:t>People </a:t>
            </a:r>
          </a:p>
          <a:p>
            <a:r>
              <a:rPr lang="en-US" dirty="0"/>
              <a:t>-    need more real time information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Data to keep safe and alerts to ensure safety</a:t>
            </a:r>
          </a:p>
          <a:p>
            <a:pPr marL="285750" indent="-285750">
              <a:buFontTx/>
              <a:buChar char="-"/>
            </a:pPr>
            <a:r>
              <a:rPr lang="en-US" dirty="0"/>
              <a:t>Financial reassurance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New skills to remain competitive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Provide you with options to compete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b="1" dirty="0"/>
              <a:t>Process</a:t>
            </a:r>
          </a:p>
          <a:p>
            <a:r>
              <a:rPr lang="en-US" b="1" dirty="0"/>
              <a:t> </a:t>
            </a:r>
            <a:r>
              <a:rPr lang="en-US" dirty="0"/>
              <a:t>-   Value Stream Mapping with Infection Layer</a:t>
            </a:r>
          </a:p>
          <a:p>
            <a:r>
              <a:rPr lang="en-US" dirty="0"/>
              <a:t> -   Agility to use capabilities</a:t>
            </a:r>
          </a:p>
          <a:p>
            <a:endParaRPr lang="en-US" dirty="0"/>
          </a:p>
          <a:p>
            <a:r>
              <a:rPr lang="en-US" b="1" dirty="0"/>
              <a:t>Product</a:t>
            </a:r>
          </a:p>
          <a:p>
            <a:pPr marL="285750" indent="-285750">
              <a:buFontTx/>
              <a:buChar char="-"/>
            </a:pPr>
            <a:r>
              <a:rPr lang="en-US" dirty="0"/>
              <a:t>Opportunity to be a dual source </a:t>
            </a:r>
          </a:p>
          <a:p>
            <a:pPr marL="285750" indent="-285750">
              <a:buFontTx/>
              <a:buChar char="-"/>
            </a:pPr>
            <a:r>
              <a:rPr lang="en-US" dirty="0"/>
              <a:t>Enable Reshoring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Adjust product mix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b="1" dirty="0"/>
              <a:t>Technology</a:t>
            </a:r>
          </a:p>
          <a:p>
            <a:pPr marL="285750" indent="-285750">
              <a:buFontTx/>
              <a:buChar char="-"/>
            </a:pPr>
            <a:r>
              <a:rPr lang="en-US" dirty="0"/>
              <a:t>scalable, decentralized, adaptive</a:t>
            </a:r>
          </a:p>
          <a:p>
            <a:pPr marL="285750" indent="-285750">
              <a:buFontTx/>
              <a:buChar char="-"/>
            </a:pPr>
            <a:r>
              <a:rPr lang="en-US" dirty="0"/>
              <a:t>Dropping price points</a:t>
            </a:r>
          </a:p>
          <a:p>
            <a:r>
              <a:rPr lang="en-US" dirty="0"/>
              <a:t>-  Lower </a:t>
            </a:r>
            <a:r>
              <a:rPr lang="en-US" dirty="0" err="1"/>
              <a:t>breakevens</a:t>
            </a:r>
            <a:r>
              <a:rPr lang="en-US" dirty="0"/>
              <a:t> given higher costs for labor use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2A25F-6796-4B3F-938D-76D8F2AEE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8E4-2F87-4DFE-A7DC-A3479E9619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8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F4B9-E1F9-4F3D-8F5F-3ED7F75F1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Ideas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4E49E-6E6D-4460-9EF4-98DE2FB00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Manufacturing Opportunity</a:t>
            </a:r>
          </a:p>
          <a:p>
            <a:r>
              <a:rPr lang="en-US" b="1" dirty="0"/>
              <a:t>People</a:t>
            </a:r>
            <a:r>
              <a:rPr lang="en-US" dirty="0"/>
              <a:t> – Enabling Change, Communication</a:t>
            </a:r>
          </a:p>
          <a:p>
            <a:r>
              <a:rPr lang="en-US" b="1" dirty="0"/>
              <a:t>Process</a:t>
            </a:r>
            <a:r>
              <a:rPr lang="en-US" dirty="0"/>
              <a:t> – Infection Control, Agility</a:t>
            </a:r>
          </a:p>
          <a:p>
            <a:r>
              <a:rPr lang="en-US" b="1" dirty="0"/>
              <a:t>Product</a:t>
            </a:r>
            <a:r>
              <a:rPr lang="en-US" dirty="0"/>
              <a:t> – Supply Chain, Demand</a:t>
            </a:r>
          </a:p>
          <a:p>
            <a:r>
              <a:rPr lang="en-US" b="1" dirty="0"/>
              <a:t>Technology</a:t>
            </a:r>
            <a:r>
              <a:rPr lang="en-US" dirty="0"/>
              <a:t> – Facilitating Competitiveness.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E7039-3094-489A-B409-54FF610D9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3BA6-DD96-4248-8733-E4973F422B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3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1E4F4F-9D25-498F-B217-B440BB53C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People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288F8-2AE5-4099-A5E7-0C6FC899E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3BA6-DD96-4248-8733-E4973F422B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223B6-B061-473B-B296-74291BF81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Communications, Building 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AF6E4-E72F-42AC-9AF9-333ECF0E6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 Communication for staff, families and supply-chain:</a:t>
            </a:r>
          </a:p>
          <a:p>
            <a:pPr lvl="1"/>
            <a:r>
              <a:rPr lang="en-US" dirty="0"/>
              <a:t>Under promise &amp; over deliver</a:t>
            </a:r>
          </a:p>
          <a:p>
            <a:pPr lvl="1"/>
            <a:r>
              <a:rPr lang="en-US" dirty="0"/>
              <a:t>Follow-up</a:t>
            </a:r>
          </a:p>
          <a:p>
            <a:r>
              <a:rPr lang="en-US" dirty="0"/>
              <a:t>Stay ahead of concerns</a:t>
            </a:r>
          </a:p>
          <a:p>
            <a:pPr lvl="1"/>
            <a:r>
              <a:rPr lang="en-US" dirty="0"/>
              <a:t>Staff: reliability of infection layer, job-losses, p/time or f/time wages</a:t>
            </a:r>
          </a:p>
          <a:p>
            <a:pPr lvl="1"/>
            <a:r>
              <a:rPr lang="en-US" dirty="0"/>
              <a:t>Customers/suppliers: keep in front of the news</a:t>
            </a:r>
          </a:p>
          <a:p>
            <a:r>
              <a:rPr lang="en-US" dirty="0"/>
              <a:t>Involve families as a new normal</a:t>
            </a:r>
          </a:p>
          <a:p>
            <a:pPr lvl="1"/>
            <a:r>
              <a:rPr lang="en-US" dirty="0"/>
              <a:t>Communicate, involve, support.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9E861-29E9-406E-96A8-705B83E8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3BA6-DD96-4248-8733-E4973F422B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43667-BEC1-4BAD-BB0F-93F4F70C8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Emergent Needs in the New Normal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E439F-FA17-4CBA-A18E-D909B534F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Agile adaptation to infection-control advances</a:t>
            </a:r>
          </a:p>
          <a:p>
            <a:r>
              <a:rPr lang="en-US" dirty="0"/>
              <a:t>Up-skilling in technology (dashboards, </a:t>
            </a:r>
            <a:r>
              <a:rPr lang="en-US" dirty="0" err="1"/>
              <a:t>cobots</a:t>
            </a:r>
            <a:r>
              <a:rPr lang="en-US" dirty="0"/>
              <a:t>, AR, VR etc.)</a:t>
            </a:r>
          </a:p>
          <a:p>
            <a:r>
              <a:rPr lang="en-US" dirty="0"/>
              <a:t>Crisis Strategy: Learn-review-amend, learn-review-amend</a:t>
            </a:r>
          </a:p>
          <a:p>
            <a:r>
              <a:rPr lang="en-US" dirty="0"/>
              <a:t>More multi-tasking to cover unexpected absences…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9616D-8BAB-468E-ADCC-9B8CD7EA3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3BA6-DD96-4248-8733-E4973F422B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9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29615-8843-494B-8967-129A2990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362" y="136526"/>
            <a:ext cx="10515600" cy="916864"/>
          </a:xfrm>
        </p:spPr>
        <p:txBody>
          <a:bodyPr/>
          <a:lstStyle/>
          <a:p>
            <a:pPr algn="ctr"/>
            <a:r>
              <a:rPr lang="en-US" dirty="0"/>
              <a:t>Multi-tasking Model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8396EA-6602-4166-89C2-E4B2655E1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62" y="1053390"/>
            <a:ext cx="9267825" cy="517344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DBBB7-BF3E-4760-9A75-87140B844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3BA6-DD96-4248-8733-E4973F422B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38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3EF0E-7F4B-4AED-AF02-6C8F43F6EA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Process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3313E-3C8C-4389-81C1-5E6900E6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3BA6-DD96-4248-8733-E4973F422B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69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589</Words>
  <Application>Microsoft Office PowerPoint</Application>
  <PresentationFormat>Widescreen</PresentationFormat>
  <Paragraphs>168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A TP^3 Approach to Manage Manufacturing Competitiveness After the Pandemic</vt:lpstr>
      <vt:lpstr>Introductions</vt:lpstr>
      <vt:lpstr>PowerPoint Presentation</vt:lpstr>
      <vt:lpstr>Ideas to consider</vt:lpstr>
      <vt:lpstr>People</vt:lpstr>
      <vt:lpstr>Communications, Building Trust</vt:lpstr>
      <vt:lpstr>Emergent Needs in the New Normal</vt:lpstr>
      <vt:lpstr>Multi-tasking Model</vt:lpstr>
      <vt:lpstr>Process </vt:lpstr>
      <vt:lpstr>What is VSMI?</vt:lpstr>
      <vt:lpstr>Factory Floor Flow – Aerial View – Prior Mitigation</vt:lpstr>
      <vt:lpstr>Product </vt:lpstr>
      <vt:lpstr>Product - Ideas/Decisions </vt:lpstr>
      <vt:lpstr>Explore</vt:lpstr>
      <vt:lpstr>Leveraging Technology </vt:lpstr>
      <vt:lpstr>Technology and Manufacturing Recovery </vt:lpstr>
      <vt:lpstr>Recovery and Technology  - Think TP^3</vt:lpstr>
      <vt:lpstr>Ideas</vt:lpstr>
      <vt:lpstr>A TP^3 Approach to Manage Manufacturing Competitiveness After the Pandemic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TP^3 Approach to Manage Manufacturing Competitiveness After the Pandemic</dc:title>
  <dc:creator>Vasher, Roy Paul</dc:creator>
  <cp:lastModifiedBy>Iyer, Ananth V</cp:lastModifiedBy>
  <cp:revision>3</cp:revision>
  <dcterms:created xsi:type="dcterms:W3CDTF">2020-05-13T14:41:20Z</dcterms:created>
  <dcterms:modified xsi:type="dcterms:W3CDTF">2020-09-17T03:54:26Z</dcterms:modified>
</cp:coreProperties>
</file>