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86" r:id="rId6"/>
    <p:sldId id="272" r:id="rId7"/>
    <p:sldId id="283" r:id="rId8"/>
    <p:sldId id="261" r:id="rId9"/>
    <p:sldId id="291" r:id="rId10"/>
    <p:sldId id="290" r:id="rId11"/>
    <p:sldId id="292" r:id="rId12"/>
    <p:sldId id="289" r:id="rId13"/>
    <p:sldId id="287" r:id="rId14"/>
    <p:sldId id="293" r:id="rId15"/>
    <p:sldId id="294" r:id="rId16"/>
    <p:sldId id="295" r:id="rId17"/>
    <p:sldId id="29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01F514-E325-4D3E-B7D9-71A8AD10636C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CADA4CDC-ECAF-45D4-9E37-202DE3052EA1}">
      <dgm:prSet phldrT="[Text]"/>
      <dgm:spPr/>
      <dgm:t>
        <a:bodyPr/>
        <a:lstStyle/>
        <a:p>
          <a:r>
            <a:rPr lang="en-IN" dirty="0"/>
            <a:t>Web Crawling</a:t>
          </a:r>
          <a:endParaRPr lang="en-US" dirty="0"/>
        </a:p>
      </dgm:t>
    </dgm:pt>
    <dgm:pt modelId="{6EBAF785-A6FC-43B2-8395-65D33C6E7E3D}" type="parTrans" cxnId="{1D37A897-32BE-44DA-ACEA-BD843AA7E1E5}">
      <dgm:prSet/>
      <dgm:spPr/>
      <dgm:t>
        <a:bodyPr/>
        <a:lstStyle/>
        <a:p>
          <a:endParaRPr lang="en-US"/>
        </a:p>
      </dgm:t>
    </dgm:pt>
    <dgm:pt modelId="{E98202F4-A9E0-4BD4-97B8-403FE06C0C64}" type="sibTrans" cxnId="{1D37A897-32BE-44DA-ACEA-BD843AA7E1E5}">
      <dgm:prSet/>
      <dgm:spPr/>
      <dgm:t>
        <a:bodyPr/>
        <a:lstStyle/>
        <a:p>
          <a:endParaRPr lang="en-US"/>
        </a:p>
      </dgm:t>
    </dgm:pt>
    <dgm:pt modelId="{F5F65F72-1CCF-4A5A-BFFC-A4A698CE4918}">
      <dgm:prSet phldrT="[Text]"/>
      <dgm:spPr/>
      <dgm:t>
        <a:bodyPr/>
        <a:lstStyle/>
        <a:p>
          <a:r>
            <a:rPr lang="en-IN" dirty="0"/>
            <a:t>Web Scraping</a:t>
          </a:r>
          <a:endParaRPr lang="en-US" dirty="0"/>
        </a:p>
      </dgm:t>
    </dgm:pt>
    <dgm:pt modelId="{9378C4CF-52FB-407F-A0FD-22B6455E4A62}" type="parTrans" cxnId="{12C4B7CE-296D-449A-8A55-BA154E0B2A7B}">
      <dgm:prSet/>
      <dgm:spPr/>
      <dgm:t>
        <a:bodyPr/>
        <a:lstStyle/>
        <a:p>
          <a:endParaRPr lang="en-US"/>
        </a:p>
      </dgm:t>
    </dgm:pt>
    <dgm:pt modelId="{C5FEE2FE-8921-4230-9F62-09CD4BE1B3B2}" type="sibTrans" cxnId="{12C4B7CE-296D-449A-8A55-BA154E0B2A7B}">
      <dgm:prSet/>
      <dgm:spPr/>
      <dgm:t>
        <a:bodyPr/>
        <a:lstStyle/>
        <a:p>
          <a:endParaRPr lang="en-US"/>
        </a:p>
      </dgm:t>
    </dgm:pt>
    <dgm:pt modelId="{706FE410-14D8-496B-ADA7-659423E9799B}">
      <dgm:prSet phldrT="[Text]"/>
      <dgm:spPr/>
      <dgm:t>
        <a:bodyPr/>
        <a:lstStyle/>
        <a:p>
          <a:r>
            <a:rPr lang="en-IN" dirty="0"/>
            <a:t>Query the data </a:t>
          </a:r>
          <a:endParaRPr lang="en-US" dirty="0"/>
        </a:p>
      </dgm:t>
    </dgm:pt>
    <dgm:pt modelId="{28FDE425-633B-4C9E-ABCF-FD4A4AE66D4D}" type="parTrans" cxnId="{197A3843-252C-4035-9EC8-F5502098949C}">
      <dgm:prSet/>
      <dgm:spPr/>
      <dgm:t>
        <a:bodyPr/>
        <a:lstStyle/>
        <a:p>
          <a:endParaRPr lang="en-US"/>
        </a:p>
      </dgm:t>
    </dgm:pt>
    <dgm:pt modelId="{035308DE-9FEE-44BD-A181-BF7DAF18E7E5}" type="sibTrans" cxnId="{197A3843-252C-4035-9EC8-F5502098949C}">
      <dgm:prSet/>
      <dgm:spPr/>
      <dgm:t>
        <a:bodyPr/>
        <a:lstStyle/>
        <a:p>
          <a:endParaRPr lang="en-US"/>
        </a:p>
      </dgm:t>
    </dgm:pt>
    <dgm:pt modelId="{8588D042-3861-42A5-8FD3-53A3DCF7FF78}" type="pres">
      <dgm:prSet presAssocID="{3201F514-E325-4D3E-B7D9-71A8AD10636C}" presName="CompostProcess" presStyleCnt="0">
        <dgm:presLayoutVars>
          <dgm:dir/>
          <dgm:resizeHandles val="exact"/>
        </dgm:presLayoutVars>
      </dgm:prSet>
      <dgm:spPr/>
    </dgm:pt>
    <dgm:pt modelId="{C46F2329-045E-4143-90EE-BC56E661F603}" type="pres">
      <dgm:prSet presAssocID="{3201F514-E325-4D3E-B7D9-71A8AD10636C}" presName="arrow" presStyleLbl="bgShp" presStyleIdx="0" presStyleCnt="1"/>
      <dgm:spPr/>
    </dgm:pt>
    <dgm:pt modelId="{3E41B4AF-CEAC-4B3D-A8BB-34C3BA28F7AF}" type="pres">
      <dgm:prSet presAssocID="{3201F514-E325-4D3E-B7D9-71A8AD10636C}" presName="linearProcess" presStyleCnt="0"/>
      <dgm:spPr/>
    </dgm:pt>
    <dgm:pt modelId="{90F4560C-1F2C-4347-9A4D-330F0D1335B5}" type="pres">
      <dgm:prSet presAssocID="{CADA4CDC-ECAF-45D4-9E37-202DE3052EA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015E6D-05CE-4A1E-844F-D3F915A2DD9E}" type="pres">
      <dgm:prSet presAssocID="{E98202F4-A9E0-4BD4-97B8-403FE06C0C64}" presName="sibTrans" presStyleCnt="0"/>
      <dgm:spPr/>
    </dgm:pt>
    <dgm:pt modelId="{D0A88157-ABD3-41AF-8082-A2D67788640D}" type="pres">
      <dgm:prSet presAssocID="{F5F65F72-1CCF-4A5A-BFFC-A4A698CE491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206E1E-DFC6-4500-8184-9945D3346768}" type="pres">
      <dgm:prSet presAssocID="{C5FEE2FE-8921-4230-9F62-09CD4BE1B3B2}" presName="sibTrans" presStyleCnt="0"/>
      <dgm:spPr/>
    </dgm:pt>
    <dgm:pt modelId="{3C544B83-7C60-406C-8B92-312A6FF59B04}" type="pres">
      <dgm:prSet presAssocID="{706FE410-14D8-496B-ADA7-659423E9799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7A3843-252C-4035-9EC8-F5502098949C}" srcId="{3201F514-E325-4D3E-B7D9-71A8AD10636C}" destId="{706FE410-14D8-496B-ADA7-659423E9799B}" srcOrd="2" destOrd="0" parTransId="{28FDE425-633B-4C9E-ABCF-FD4A4AE66D4D}" sibTransId="{035308DE-9FEE-44BD-A181-BF7DAF18E7E5}"/>
    <dgm:cxn modelId="{E13310D0-A5F4-45A3-A098-BF1B458476FD}" type="presOf" srcId="{3201F514-E325-4D3E-B7D9-71A8AD10636C}" destId="{8588D042-3861-42A5-8FD3-53A3DCF7FF78}" srcOrd="0" destOrd="0" presId="urn:microsoft.com/office/officeart/2005/8/layout/hProcess9"/>
    <dgm:cxn modelId="{1D37A897-32BE-44DA-ACEA-BD843AA7E1E5}" srcId="{3201F514-E325-4D3E-B7D9-71A8AD10636C}" destId="{CADA4CDC-ECAF-45D4-9E37-202DE3052EA1}" srcOrd="0" destOrd="0" parTransId="{6EBAF785-A6FC-43B2-8395-65D33C6E7E3D}" sibTransId="{E98202F4-A9E0-4BD4-97B8-403FE06C0C64}"/>
    <dgm:cxn modelId="{4B2F7568-E72B-42E7-9040-52F7D4AFAE8F}" type="presOf" srcId="{706FE410-14D8-496B-ADA7-659423E9799B}" destId="{3C544B83-7C60-406C-8B92-312A6FF59B04}" srcOrd="0" destOrd="0" presId="urn:microsoft.com/office/officeart/2005/8/layout/hProcess9"/>
    <dgm:cxn modelId="{656E546F-AF6C-47B7-B183-F9B54E0BCFFE}" type="presOf" srcId="{CADA4CDC-ECAF-45D4-9E37-202DE3052EA1}" destId="{90F4560C-1F2C-4347-9A4D-330F0D1335B5}" srcOrd="0" destOrd="0" presId="urn:microsoft.com/office/officeart/2005/8/layout/hProcess9"/>
    <dgm:cxn modelId="{12C4B7CE-296D-449A-8A55-BA154E0B2A7B}" srcId="{3201F514-E325-4D3E-B7D9-71A8AD10636C}" destId="{F5F65F72-1CCF-4A5A-BFFC-A4A698CE4918}" srcOrd="1" destOrd="0" parTransId="{9378C4CF-52FB-407F-A0FD-22B6455E4A62}" sibTransId="{C5FEE2FE-8921-4230-9F62-09CD4BE1B3B2}"/>
    <dgm:cxn modelId="{2066D7E8-B111-4E40-989D-D90D21ED717B}" type="presOf" srcId="{F5F65F72-1CCF-4A5A-BFFC-A4A698CE4918}" destId="{D0A88157-ABD3-41AF-8082-A2D67788640D}" srcOrd="0" destOrd="0" presId="urn:microsoft.com/office/officeart/2005/8/layout/hProcess9"/>
    <dgm:cxn modelId="{A9174E25-1D9E-40B7-BBC4-3D14879D339E}" type="presParOf" srcId="{8588D042-3861-42A5-8FD3-53A3DCF7FF78}" destId="{C46F2329-045E-4143-90EE-BC56E661F603}" srcOrd="0" destOrd="0" presId="urn:microsoft.com/office/officeart/2005/8/layout/hProcess9"/>
    <dgm:cxn modelId="{8C08ED0F-46BD-41B9-B233-331AC065DDDE}" type="presParOf" srcId="{8588D042-3861-42A5-8FD3-53A3DCF7FF78}" destId="{3E41B4AF-CEAC-4B3D-A8BB-34C3BA28F7AF}" srcOrd="1" destOrd="0" presId="urn:microsoft.com/office/officeart/2005/8/layout/hProcess9"/>
    <dgm:cxn modelId="{3B13062C-9329-4596-9427-AC6E2449225A}" type="presParOf" srcId="{3E41B4AF-CEAC-4B3D-A8BB-34C3BA28F7AF}" destId="{90F4560C-1F2C-4347-9A4D-330F0D1335B5}" srcOrd="0" destOrd="0" presId="urn:microsoft.com/office/officeart/2005/8/layout/hProcess9"/>
    <dgm:cxn modelId="{890141FA-A7D0-4A63-B656-30D305A5881F}" type="presParOf" srcId="{3E41B4AF-CEAC-4B3D-A8BB-34C3BA28F7AF}" destId="{17015E6D-05CE-4A1E-844F-D3F915A2DD9E}" srcOrd="1" destOrd="0" presId="urn:microsoft.com/office/officeart/2005/8/layout/hProcess9"/>
    <dgm:cxn modelId="{03968FA0-DCBB-4CF1-9448-C95DDAB0004A}" type="presParOf" srcId="{3E41B4AF-CEAC-4B3D-A8BB-34C3BA28F7AF}" destId="{D0A88157-ABD3-41AF-8082-A2D67788640D}" srcOrd="2" destOrd="0" presId="urn:microsoft.com/office/officeart/2005/8/layout/hProcess9"/>
    <dgm:cxn modelId="{9457FAE7-C5B7-45FE-9A54-0697513D89C7}" type="presParOf" srcId="{3E41B4AF-CEAC-4B3D-A8BB-34C3BA28F7AF}" destId="{CE206E1E-DFC6-4500-8184-9945D3346768}" srcOrd="3" destOrd="0" presId="urn:microsoft.com/office/officeart/2005/8/layout/hProcess9"/>
    <dgm:cxn modelId="{A7E3C6AE-E4DE-422B-895A-859E8B75D182}" type="presParOf" srcId="{3E41B4AF-CEAC-4B3D-A8BB-34C3BA28F7AF}" destId="{3C544B83-7C60-406C-8B92-312A6FF59B0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6F2329-045E-4143-90EE-BC56E661F603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F4560C-1F2C-4347-9A4D-330F0D1335B5}">
      <dsp:nvSpPr>
        <dsp:cNvPr id="0" name=""/>
        <dsp:cNvSpPr/>
      </dsp:nvSpPr>
      <dsp:spPr>
        <a:xfrm>
          <a:off x="224894" y="1305401"/>
          <a:ext cx="3154680" cy="1740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kern="1200" dirty="0"/>
            <a:t>Web Crawling</a:t>
          </a:r>
          <a:endParaRPr lang="en-US" sz="4400" kern="1200" dirty="0"/>
        </a:p>
      </dsp:txBody>
      <dsp:txXfrm>
        <a:off x="309860" y="1390367"/>
        <a:ext cx="2984748" cy="1570603"/>
      </dsp:txXfrm>
    </dsp:sp>
    <dsp:sp modelId="{D0A88157-ABD3-41AF-8082-A2D67788640D}">
      <dsp:nvSpPr>
        <dsp:cNvPr id="0" name=""/>
        <dsp:cNvSpPr/>
      </dsp:nvSpPr>
      <dsp:spPr>
        <a:xfrm>
          <a:off x="3680460" y="1305401"/>
          <a:ext cx="3154680" cy="1740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kern="1200" dirty="0"/>
            <a:t>Web Scraping</a:t>
          </a:r>
          <a:endParaRPr lang="en-US" sz="4400" kern="1200" dirty="0"/>
        </a:p>
      </dsp:txBody>
      <dsp:txXfrm>
        <a:off x="3765426" y="1390367"/>
        <a:ext cx="2984748" cy="1570603"/>
      </dsp:txXfrm>
    </dsp:sp>
    <dsp:sp modelId="{3C544B83-7C60-406C-8B92-312A6FF59B04}">
      <dsp:nvSpPr>
        <dsp:cNvPr id="0" name=""/>
        <dsp:cNvSpPr/>
      </dsp:nvSpPr>
      <dsp:spPr>
        <a:xfrm>
          <a:off x="7136025" y="1305401"/>
          <a:ext cx="3154680" cy="1740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kern="1200" dirty="0"/>
            <a:t>Query the data </a:t>
          </a:r>
          <a:endParaRPr lang="en-US" sz="4400" kern="1200" dirty="0"/>
        </a:p>
      </dsp:txBody>
      <dsp:txXfrm>
        <a:off x="7220991" y="1390367"/>
        <a:ext cx="2984748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D0DFE-B700-4382-B558-7F10C93AF518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B7492-15A4-4101-B973-D1D66065DB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69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D757A-7745-402D-8F1F-8F1CC1C6EF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BB0320-FECC-4144-A623-C47206BACF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21950-6341-4BC2-A5A4-3BBFAB33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441E2-B52F-4DAE-9CB1-0C33801D80A8}" type="datetime1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B58CB-DABD-4A59-9A48-DD928D541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F3EA1-86D5-48CF-9EDA-84380AC9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30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FA45D-238D-45D2-85A6-19F09EF1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87E2D5-FCD3-43A2-9757-B7DA52610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C3C8F-140C-4DE4-9B15-2A919169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C7CF-7E09-4AD5-973B-21CF522104A6}" type="datetime1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1552E-65F8-4CCA-9EA7-064376E74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93AEF-F6E9-4B40-B9E2-088E90843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2C8861-E1FA-4CEC-8499-10132038BA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AB089-34B5-4130-ACFA-E03B18E95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D291E-0124-4DE0-BC0A-7691BF332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5BCEE-1494-4EE1-BEDF-DFA3AFCA5EE0}" type="datetime1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73648-5281-494B-8027-471107661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1CCCC-BED7-4976-8A9B-EBE6EB68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35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96E4B-32BA-404B-808B-D924C5E67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EE17-0870-4587-BC0E-F98F52F48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4C34D-7911-4C3D-B969-827CBA5D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E26C1-667A-429B-86CB-B81387EAE278}" type="datetime1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D1AC0-79A5-41A3-811F-243190466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C30B-94E5-4E0E-A419-541FF5D71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8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6B580-C001-431B-8579-7C65A2686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1CEC6-3F81-4ACE-BB3C-A9B02C929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D171-42F1-4A25-A968-EFF8B358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9924-F0E8-4B67-9390-9B43A4F2BA8E}" type="datetime1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A293E-4A5B-4008-8F42-54CE6C0CC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85F7D-8411-4535-804A-AA6A8E919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72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BFF68-984B-4616-8328-9C5C71F84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4328-E6AA-4E01-BB57-03327F5D9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A9EE7-C60F-4731-93DB-AEB7AD384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FB467-3D4E-4BD2-A47B-376838A17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219B-E2AF-48CE-A640-4AA5B4DF8BE0}" type="datetime1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6BF1C-E95A-4D0F-B7A2-4D18E914C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AAAFD-B868-4C6F-B7DA-EF143A7C4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97C8D-8F1C-451A-95D9-FEEABC6EB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83316-900B-4A99-BFCA-FE20BBFD0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D5CDE-64C5-4EEF-B730-6FEEA92CA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3CC51-0019-46D6-BEDD-75F0DAB3B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3B07F-DFF1-4483-BB79-4FF743D70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88EF51-BF84-460C-A9B8-1410BC3CB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1444-5D32-49B3-B137-3EA1D3C67245}" type="datetime1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46FAB3-E9BF-429E-BAD7-B4DA5E9D0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C12DEF-FCD9-45B4-8D58-F90DAF931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29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6025-EA77-4602-84EE-CB3BA01B1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FDB180-F357-4658-B0EF-C06B06DB1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3F58B-2BC7-4B7C-961B-F1CDA452BEBD}" type="datetime1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E04C2-2EDD-43BA-A1AE-E3835530F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83129-FC0A-4A26-BCF5-2C83CC465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9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7E75D1-202B-4DB4-BC17-3A0248AC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B1730-0B0F-4F81-B575-C0355119535C}" type="datetime1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8D48C-4951-4796-A1DC-1323F05C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B1A03-8092-46A9-9C72-759A6DEA4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AA62-DD88-452D-9878-A029B4BE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E001-1AC9-4A01-8F4F-BDAC1E185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969537-AF11-4714-898C-3F98A398B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267BBB-D34B-4820-86FE-40DC27C2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BA174-582C-487D-8A28-FA1DF268443A}" type="datetime1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A7AD2-E8DF-4DDA-A41D-140E40C74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8389F1-257A-401A-97F0-978FA6E2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3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7EC49-B973-4771-95D4-0809A4F6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1E2B72-E05A-4696-BABD-37B46365D2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5DBFB-3943-4BE3-81B9-8700EB41D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F9BC3-7D9B-48A2-B3B9-CF375CE0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93668-7C15-4C7E-9738-58C10669E5B0}" type="datetime1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776C47-EA14-40FD-9D9A-60E7465D2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7D1B6D-E561-4E94-AA06-647C6A96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8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B83865-090F-408C-84D0-2F1E9EA5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51C2E-1E36-4504-B4FA-DE026EB3E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E5A5E-C8D6-4B77-9478-283A4AAD5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CDBCE-2D59-49F0-B32A-760C22EC6D4E}" type="datetime1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EFF1F-71AA-4D80-BD13-0ED3D14DD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6EAFD-B5FA-4974-9598-C424A5009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F0488-4A31-44AE-8550-CE8095827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yer@purdue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dunlops@purdue.edu" TargetMode="External"/><Relationship Id="rId2" Type="http://schemas.openxmlformats.org/officeDocument/2006/relationships/hyperlink" Target="mailto:Aiyer@purdue.ed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oerlikon.com/fairfield/e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DE69D-C4E0-469E-BAAC-15040A82F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79" y="188712"/>
            <a:ext cx="9585158" cy="1457208"/>
          </a:xfrm>
        </p:spPr>
        <p:txBody>
          <a:bodyPr/>
          <a:lstStyle/>
          <a:p>
            <a:r>
              <a:rPr lang="en-US" dirty="0"/>
              <a:t>TP^3 – Product Opportunities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AB5A8-86B5-42A6-94E3-3BE832A5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032" y="2959767"/>
            <a:ext cx="10140214" cy="3253339"/>
          </a:xfrm>
        </p:spPr>
        <p:txBody>
          <a:bodyPr>
            <a:normAutofit fontScale="85000" lnSpcReduction="20000"/>
          </a:bodyPr>
          <a:lstStyle/>
          <a:p>
            <a:r>
              <a:rPr lang="en-US" sz="3400" b="1" dirty="0"/>
              <a:t>Ananth V Iyer</a:t>
            </a:r>
          </a:p>
          <a:p>
            <a:r>
              <a:rPr lang="en-US" dirty="0"/>
              <a:t>Susan </a:t>
            </a:r>
            <a:r>
              <a:rPr lang="en-US" dirty="0" err="1"/>
              <a:t>Bulkeley</a:t>
            </a:r>
            <a:r>
              <a:rPr lang="en-US" dirty="0"/>
              <a:t> Butler Chair in Operations Management</a:t>
            </a:r>
          </a:p>
          <a:p>
            <a:endParaRPr lang="en-US" dirty="0"/>
          </a:p>
          <a:p>
            <a:r>
              <a:rPr lang="en-US" sz="2900" b="1" dirty="0" err="1"/>
              <a:t>Jamuar</a:t>
            </a:r>
            <a:r>
              <a:rPr lang="en-US" sz="2900" b="1" dirty="0"/>
              <a:t> Shikar, Gautam Venugopal (GA)</a:t>
            </a:r>
          </a:p>
          <a:p>
            <a:r>
              <a:rPr lang="en-US" sz="2900" b="1" dirty="0"/>
              <a:t>Thakkar Dutt, Steve Dunlop (DCMME center staff)</a:t>
            </a:r>
          </a:p>
          <a:p>
            <a:r>
              <a:rPr lang="en-US" dirty="0"/>
              <a:t>Krannert School of Management</a:t>
            </a:r>
          </a:p>
          <a:p>
            <a:r>
              <a:rPr lang="en-US" dirty="0"/>
              <a:t>Purdue University</a:t>
            </a:r>
          </a:p>
          <a:p>
            <a:r>
              <a:rPr lang="en-US" dirty="0"/>
              <a:t>West Lafayette, IN 47907</a:t>
            </a:r>
          </a:p>
          <a:p>
            <a:r>
              <a:rPr lang="en-US" dirty="0">
                <a:hlinkClick r:id="rId2"/>
              </a:rPr>
              <a:t>aiyer@purdue.edu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54348-1E47-421C-95D1-AD1D8758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1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34DD8-7939-4C2D-BD37-D37353C97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84" y="365126"/>
            <a:ext cx="10559716" cy="602214"/>
          </a:xfrm>
        </p:spPr>
        <p:txBody>
          <a:bodyPr>
            <a:normAutofit fontScale="90000"/>
          </a:bodyPr>
          <a:lstStyle/>
          <a:p>
            <a:r>
              <a:rPr lang="en-US" dirty="0"/>
              <a:t>Similarity between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10B09-9B3F-41E6-AC80-1AD25D36B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27" y="967340"/>
            <a:ext cx="10559716" cy="4709110"/>
          </a:xfrm>
        </p:spPr>
        <p:txBody>
          <a:bodyPr/>
          <a:lstStyle/>
          <a:p>
            <a:r>
              <a:rPr lang="en-US" dirty="0"/>
              <a:t>Similarity Index = Attributes in Common/Attributes Union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B6C9A-624D-4C40-A429-FE6A678A8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A3D440-36AA-4FE2-B97D-932AC29040AE}"/>
              </a:ext>
            </a:extLst>
          </p:cNvPr>
          <p:cNvSpPr txBox="1"/>
          <p:nvPr/>
        </p:nvSpPr>
        <p:spPr>
          <a:xfrm>
            <a:off x="635266" y="3912922"/>
            <a:ext cx="33489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Sim(4,5) =  3/(7+9-3) = 3/13= 23%</a:t>
            </a:r>
          </a:p>
          <a:p>
            <a:endParaRPr lang="en-US" dirty="0"/>
          </a:p>
          <a:p>
            <a:r>
              <a:rPr lang="en-US" dirty="0"/>
              <a:t>Sim(4,7) = 6/(7+6-6) = 6/7 = 86%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67EF833-7A11-4C18-B53F-1C9D44D750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708610"/>
              </p:ext>
            </p:extLst>
          </p:nvPr>
        </p:nvGraphicFramePr>
        <p:xfrm>
          <a:off x="6203482" y="3672038"/>
          <a:ext cx="3923895" cy="180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779">
                  <a:extLst>
                    <a:ext uri="{9D8B030D-6E8A-4147-A177-3AD203B41FA5}">
                      <a16:colId xmlns:a16="http://schemas.microsoft.com/office/drawing/2014/main" val="3677190926"/>
                    </a:ext>
                  </a:extLst>
                </a:gridCol>
                <a:gridCol w="784779">
                  <a:extLst>
                    <a:ext uri="{9D8B030D-6E8A-4147-A177-3AD203B41FA5}">
                      <a16:colId xmlns:a16="http://schemas.microsoft.com/office/drawing/2014/main" val="2089878494"/>
                    </a:ext>
                  </a:extLst>
                </a:gridCol>
                <a:gridCol w="784779">
                  <a:extLst>
                    <a:ext uri="{9D8B030D-6E8A-4147-A177-3AD203B41FA5}">
                      <a16:colId xmlns:a16="http://schemas.microsoft.com/office/drawing/2014/main" val="3224575910"/>
                    </a:ext>
                  </a:extLst>
                </a:gridCol>
                <a:gridCol w="784779">
                  <a:extLst>
                    <a:ext uri="{9D8B030D-6E8A-4147-A177-3AD203B41FA5}">
                      <a16:colId xmlns:a16="http://schemas.microsoft.com/office/drawing/2014/main" val="1309830310"/>
                    </a:ext>
                  </a:extLst>
                </a:gridCol>
                <a:gridCol w="784779">
                  <a:extLst>
                    <a:ext uri="{9D8B030D-6E8A-4147-A177-3AD203B41FA5}">
                      <a16:colId xmlns:a16="http://schemas.microsoft.com/office/drawing/2014/main" val="1183511669"/>
                    </a:ext>
                  </a:extLst>
                </a:gridCol>
              </a:tblGrid>
              <a:tr h="361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514401962"/>
                  </a:ext>
                </a:extLst>
              </a:tr>
              <a:tr h="3610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45420"/>
                  </a:ext>
                </a:extLst>
              </a:tr>
              <a:tr h="3610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107631020"/>
                  </a:ext>
                </a:extLst>
              </a:tr>
              <a:tr h="3610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26155677"/>
                  </a:ext>
                </a:extLst>
              </a:tr>
              <a:tr h="3610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0176832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4742BC5-86D4-4AA7-84CC-C676ED860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720756"/>
              </p:ext>
            </p:extLst>
          </p:nvPr>
        </p:nvGraphicFramePr>
        <p:xfrm>
          <a:off x="635266" y="1429847"/>
          <a:ext cx="8534400" cy="142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17176388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0970588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19385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3491906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6981558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5395096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1447627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5576332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6931616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3095198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3220405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5102239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64796124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11277573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extLst>
                  <a:ext uri="{0D108BD9-81ED-4DB2-BD59-A6C34878D82A}">
                    <a16:rowId xmlns:a16="http://schemas.microsoft.com/office/drawing/2014/main" val="867156643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067895644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594677638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854165148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64326615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50BA0E9-05E4-4BDE-9323-B67991AB76EE}"/>
              </a:ext>
            </a:extLst>
          </p:cNvPr>
          <p:cNvSpPr txBox="1"/>
          <p:nvPr/>
        </p:nvSpPr>
        <p:spPr>
          <a:xfrm>
            <a:off x="7166008" y="5905099"/>
            <a:ext cx="17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Similarity Matrix</a:t>
            </a:r>
          </a:p>
        </p:txBody>
      </p:sp>
    </p:spTree>
    <p:extLst>
      <p:ext uri="{BB962C8B-B14F-4D97-AF65-F5344CB8AC3E}">
        <p14:creationId xmlns:p14="http://schemas.microsoft.com/office/powerpoint/2010/main" val="37280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76745E4-2147-41D9-9132-36BC46DFF12D}"/>
              </a:ext>
            </a:extLst>
          </p:cNvPr>
          <p:cNvCxnSpPr/>
          <p:nvPr/>
        </p:nvCxnSpPr>
        <p:spPr>
          <a:xfrm flipV="1">
            <a:off x="2444817" y="4413183"/>
            <a:ext cx="0" cy="6978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82466BC-8860-4644-8748-23E57B1A054C}"/>
              </a:ext>
            </a:extLst>
          </p:cNvPr>
          <p:cNvCxnSpPr/>
          <p:nvPr/>
        </p:nvCxnSpPr>
        <p:spPr>
          <a:xfrm flipV="1">
            <a:off x="3689684" y="4377891"/>
            <a:ext cx="0" cy="6978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126270-F49D-4DDE-8292-B567944A4538}"/>
              </a:ext>
            </a:extLst>
          </p:cNvPr>
          <p:cNvCxnSpPr>
            <a:cxnSpLocks/>
          </p:cNvCxnSpPr>
          <p:nvPr/>
        </p:nvCxnSpPr>
        <p:spPr>
          <a:xfrm>
            <a:off x="2444817" y="4413183"/>
            <a:ext cx="124486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2AE41A-201C-46E4-8617-5A2760844D8B}"/>
              </a:ext>
            </a:extLst>
          </p:cNvPr>
          <p:cNvCxnSpPr/>
          <p:nvPr/>
        </p:nvCxnSpPr>
        <p:spPr>
          <a:xfrm flipV="1">
            <a:off x="5200851" y="4108384"/>
            <a:ext cx="0" cy="9673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EA564B-0DF4-4397-9F78-6099265E83DF}"/>
              </a:ext>
            </a:extLst>
          </p:cNvPr>
          <p:cNvCxnSpPr/>
          <p:nvPr/>
        </p:nvCxnSpPr>
        <p:spPr>
          <a:xfrm flipV="1">
            <a:off x="6469782" y="4108384"/>
            <a:ext cx="0" cy="9673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15BA95-37B6-48EA-9D86-47FCE3A26001}"/>
              </a:ext>
            </a:extLst>
          </p:cNvPr>
          <p:cNvCxnSpPr/>
          <p:nvPr/>
        </p:nvCxnSpPr>
        <p:spPr>
          <a:xfrm>
            <a:off x="5149516" y="4108384"/>
            <a:ext cx="132026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DF13E1D-7FDA-475C-BEF1-ED805C20D3F7}"/>
              </a:ext>
            </a:extLst>
          </p:cNvPr>
          <p:cNvCxnSpPr/>
          <p:nvPr/>
        </p:nvCxnSpPr>
        <p:spPr>
          <a:xfrm flipV="1">
            <a:off x="3067250" y="2367815"/>
            <a:ext cx="0" cy="20100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6004071-DB89-4B87-9B75-21DAA0B92850}"/>
              </a:ext>
            </a:extLst>
          </p:cNvPr>
          <p:cNvCxnSpPr>
            <a:cxnSpLocks/>
          </p:cNvCxnSpPr>
          <p:nvPr/>
        </p:nvCxnSpPr>
        <p:spPr>
          <a:xfrm flipV="1">
            <a:off x="5809649" y="2420754"/>
            <a:ext cx="0" cy="16876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C913957-7446-4976-9E0E-CC66085180FF}"/>
              </a:ext>
            </a:extLst>
          </p:cNvPr>
          <p:cNvCxnSpPr/>
          <p:nvPr/>
        </p:nvCxnSpPr>
        <p:spPr>
          <a:xfrm>
            <a:off x="3067250" y="2420754"/>
            <a:ext cx="274239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1D3637E-95F4-4DBD-ADC5-9E9242B30140}"/>
              </a:ext>
            </a:extLst>
          </p:cNvPr>
          <p:cNvSpPr txBox="1"/>
          <p:nvPr/>
        </p:nvSpPr>
        <p:spPr>
          <a:xfrm>
            <a:off x="2275552" y="518067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226DD9-3582-4DA7-8885-B489C2ADB37D}"/>
              </a:ext>
            </a:extLst>
          </p:cNvPr>
          <p:cNvSpPr txBox="1"/>
          <p:nvPr/>
        </p:nvSpPr>
        <p:spPr>
          <a:xfrm>
            <a:off x="3505980" y="516302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5CA833-C46B-434E-9C11-051F85D66688}"/>
              </a:ext>
            </a:extLst>
          </p:cNvPr>
          <p:cNvSpPr txBox="1"/>
          <p:nvPr/>
        </p:nvSpPr>
        <p:spPr>
          <a:xfrm>
            <a:off x="5017147" y="513026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47F23F3-FDFD-40EC-83EE-54E5E7BBBC06}"/>
              </a:ext>
            </a:extLst>
          </p:cNvPr>
          <p:cNvSpPr txBox="1"/>
          <p:nvPr/>
        </p:nvSpPr>
        <p:spPr>
          <a:xfrm>
            <a:off x="6270857" y="5130264"/>
            <a:ext cx="309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68AEF4-3027-4D18-A107-9C25EFE159B3}"/>
              </a:ext>
            </a:extLst>
          </p:cNvPr>
          <p:cNvSpPr txBox="1"/>
          <p:nvPr/>
        </p:nvSpPr>
        <p:spPr>
          <a:xfrm>
            <a:off x="1204888" y="428805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C1BC09-E0A3-4766-BF01-E418F8274843}"/>
              </a:ext>
            </a:extLst>
          </p:cNvPr>
          <p:cNvSpPr txBox="1"/>
          <p:nvPr/>
        </p:nvSpPr>
        <p:spPr>
          <a:xfrm>
            <a:off x="6636745" y="397362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717864-EC7D-45AE-8E13-B017CA554170}"/>
              </a:ext>
            </a:extLst>
          </p:cNvPr>
          <p:cNvSpPr txBox="1"/>
          <p:nvPr/>
        </p:nvSpPr>
        <p:spPr>
          <a:xfrm>
            <a:off x="1273869" y="2367815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0.27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C9A885B-B600-4F6F-A825-56C663735054}"/>
              </a:ext>
            </a:extLst>
          </p:cNvPr>
          <p:cNvCxnSpPr/>
          <p:nvPr/>
        </p:nvCxnSpPr>
        <p:spPr>
          <a:xfrm flipV="1">
            <a:off x="1570585" y="3687641"/>
            <a:ext cx="6747247" cy="9144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4E19E1A4-714E-4325-AECC-09588F71C20A}"/>
              </a:ext>
            </a:extLst>
          </p:cNvPr>
          <p:cNvSpPr/>
          <p:nvPr/>
        </p:nvSpPr>
        <p:spPr>
          <a:xfrm>
            <a:off x="1727744" y="5045967"/>
            <a:ext cx="2710705" cy="791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7D066DDC-3AB6-4B1D-986C-F8908682F373}"/>
              </a:ext>
            </a:extLst>
          </p:cNvPr>
          <p:cNvSpPr/>
          <p:nvPr/>
        </p:nvSpPr>
        <p:spPr>
          <a:xfrm>
            <a:off x="4590849" y="5028760"/>
            <a:ext cx="2710705" cy="7917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3A4347-5BCB-4630-B362-75262F089D10}"/>
              </a:ext>
            </a:extLst>
          </p:cNvPr>
          <p:cNvSpPr txBox="1"/>
          <p:nvPr/>
        </p:nvSpPr>
        <p:spPr>
          <a:xfrm>
            <a:off x="2069432" y="6174606"/>
            <a:ext cx="10099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Cluster 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8E55349-EB24-4D1D-BD8E-BE614B13DEC6}"/>
              </a:ext>
            </a:extLst>
          </p:cNvPr>
          <p:cNvSpPr txBox="1"/>
          <p:nvPr/>
        </p:nvSpPr>
        <p:spPr>
          <a:xfrm>
            <a:off x="5591022" y="6174606"/>
            <a:ext cx="10099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Cluster 2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D651311-71DD-43A5-A7A4-8F9D151AC9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457361"/>
              </p:ext>
            </p:extLst>
          </p:nvPr>
        </p:nvGraphicFramePr>
        <p:xfrm>
          <a:off x="3301465" y="456700"/>
          <a:ext cx="8534400" cy="1428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71324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5167433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22596023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276974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736332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71629048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46892369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199294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78113289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9620133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505810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5852119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34042704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073125718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extLst>
                  <a:ext uri="{0D108BD9-81ED-4DB2-BD59-A6C34878D82A}">
                    <a16:rowId xmlns:a16="http://schemas.microsoft.com/office/drawing/2014/main" val="1256056160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96822004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317057129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93941594"/>
                  </a:ext>
                </a:extLst>
              </a:tr>
              <a:tr h="30797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760998340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B4A16697-5726-4554-9276-FBED77756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5856"/>
              </p:ext>
            </p:extLst>
          </p:nvPr>
        </p:nvGraphicFramePr>
        <p:xfrm>
          <a:off x="7980948" y="2998270"/>
          <a:ext cx="3923895" cy="1805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779">
                  <a:extLst>
                    <a:ext uri="{9D8B030D-6E8A-4147-A177-3AD203B41FA5}">
                      <a16:colId xmlns:a16="http://schemas.microsoft.com/office/drawing/2014/main" val="3677190926"/>
                    </a:ext>
                  </a:extLst>
                </a:gridCol>
                <a:gridCol w="784779">
                  <a:extLst>
                    <a:ext uri="{9D8B030D-6E8A-4147-A177-3AD203B41FA5}">
                      <a16:colId xmlns:a16="http://schemas.microsoft.com/office/drawing/2014/main" val="2089878494"/>
                    </a:ext>
                  </a:extLst>
                </a:gridCol>
                <a:gridCol w="784779">
                  <a:extLst>
                    <a:ext uri="{9D8B030D-6E8A-4147-A177-3AD203B41FA5}">
                      <a16:colId xmlns:a16="http://schemas.microsoft.com/office/drawing/2014/main" val="3224575910"/>
                    </a:ext>
                  </a:extLst>
                </a:gridCol>
                <a:gridCol w="784779">
                  <a:extLst>
                    <a:ext uri="{9D8B030D-6E8A-4147-A177-3AD203B41FA5}">
                      <a16:colId xmlns:a16="http://schemas.microsoft.com/office/drawing/2014/main" val="1309830310"/>
                    </a:ext>
                  </a:extLst>
                </a:gridCol>
                <a:gridCol w="784779">
                  <a:extLst>
                    <a:ext uri="{9D8B030D-6E8A-4147-A177-3AD203B41FA5}">
                      <a16:colId xmlns:a16="http://schemas.microsoft.com/office/drawing/2014/main" val="1183511669"/>
                    </a:ext>
                  </a:extLst>
                </a:gridCol>
              </a:tblGrid>
              <a:tr h="3610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514401962"/>
                  </a:ext>
                </a:extLst>
              </a:tr>
              <a:tr h="3610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0.86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45420"/>
                  </a:ext>
                </a:extLst>
              </a:tr>
              <a:tr h="3610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107631020"/>
                  </a:ext>
                </a:extLst>
              </a:tr>
              <a:tr h="3610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26155677"/>
                  </a:ext>
                </a:extLst>
              </a:tr>
              <a:tr h="36106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0.86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0.15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0.27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1.00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401768328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B0B55D-7933-449E-B5E4-451E493C7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9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31" grpId="0" animBg="1"/>
      <p:bldP spid="32" grpId="0" animBg="1"/>
      <p:bldP spid="33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973BD-347E-4680-A149-F2F7D93A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344"/>
          </a:xfrm>
        </p:spPr>
        <p:txBody>
          <a:bodyPr/>
          <a:lstStyle/>
          <a:p>
            <a:r>
              <a:rPr lang="en-US" dirty="0"/>
              <a:t>Cluster companies based on Industries served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F1DCCF-3B40-4585-8B1E-D74D16744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12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E6D3A23-37D9-41AE-A8DE-C0EDAC56F04B}"/>
              </a:ext>
            </a:extLst>
          </p:cNvPr>
          <p:cNvSpPr/>
          <p:nvPr/>
        </p:nvSpPr>
        <p:spPr>
          <a:xfrm>
            <a:off x="838200" y="2107933"/>
            <a:ext cx="1852061" cy="11165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E6F235-C2AA-40B6-A0C3-2A48C4616526}"/>
              </a:ext>
            </a:extLst>
          </p:cNvPr>
          <p:cNvSpPr txBox="1"/>
          <p:nvPr/>
        </p:nvSpPr>
        <p:spPr>
          <a:xfrm>
            <a:off x="1022848" y="2324500"/>
            <a:ext cx="143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Automotive  11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1D6BB19-505D-411B-8FB3-FC8143D8D2FB}"/>
              </a:ext>
            </a:extLst>
          </p:cNvPr>
          <p:cNvSpPr/>
          <p:nvPr/>
        </p:nvSpPr>
        <p:spPr>
          <a:xfrm>
            <a:off x="1982804" y="5308332"/>
            <a:ext cx="1718109" cy="11165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CFD005-D3D7-4657-8ACC-5E31877E8126}"/>
              </a:ext>
            </a:extLst>
          </p:cNvPr>
          <p:cNvSpPr txBox="1"/>
          <p:nvPr/>
        </p:nvSpPr>
        <p:spPr>
          <a:xfrm>
            <a:off x="2293139" y="5582653"/>
            <a:ext cx="1068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Industrial</a:t>
            </a:r>
          </a:p>
          <a:p>
            <a:pPr algn="ctr"/>
            <a:r>
              <a:rPr lang="en-US" dirty="0"/>
              <a:t>10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45EDE-6D77-4DDA-9897-04916FBBE7AB}"/>
              </a:ext>
            </a:extLst>
          </p:cNvPr>
          <p:cNvSpPr/>
          <p:nvPr/>
        </p:nvSpPr>
        <p:spPr>
          <a:xfrm>
            <a:off x="46122" y="3564066"/>
            <a:ext cx="1718108" cy="871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83FDD-1218-4E11-AB03-290E8FD7760C}"/>
              </a:ext>
            </a:extLst>
          </p:cNvPr>
          <p:cNvSpPr txBox="1"/>
          <p:nvPr/>
        </p:nvSpPr>
        <p:spPr>
          <a:xfrm>
            <a:off x="128475" y="3862329"/>
            <a:ext cx="1573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Manufacturing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24AF09C-E69C-4073-A23C-9DA1C44C2C58}"/>
              </a:ext>
            </a:extLst>
          </p:cNvPr>
          <p:cNvSpPr/>
          <p:nvPr/>
        </p:nvSpPr>
        <p:spPr>
          <a:xfrm rot="20239208">
            <a:off x="1328526" y="2787577"/>
            <a:ext cx="2066024" cy="29576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4164B6-55EA-4B41-9FC9-899691460092}"/>
              </a:ext>
            </a:extLst>
          </p:cNvPr>
          <p:cNvSpPr txBox="1"/>
          <p:nvPr/>
        </p:nvSpPr>
        <p:spPr>
          <a:xfrm>
            <a:off x="1668939" y="3952407"/>
            <a:ext cx="17014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All three sectors</a:t>
            </a:r>
          </a:p>
          <a:p>
            <a:pPr algn="ctr"/>
            <a:r>
              <a:rPr lang="en-US" dirty="0"/>
              <a:t>53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54735A-629E-4936-9E02-83DC23D6D48B}"/>
              </a:ext>
            </a:extLst>
          </p:cNvPr>
          <p:cNvSpPr/>
          <p:nvPr/>
        </p:nvSpPr>
        <p:spPr>
          <a:xfrm>
            <a:off x="4904072" y="5014762"/>
            <a:ext cx="1862487" cy="8518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2CA6F-85BC-4DF3-A709-41BDBB5FB282}"/>
              </a:ext>
            </a:extLst>
          </p:cNvPr>
          <p:cNvSpPr txBox="1"/>
          <p:nvPr/>
        </p:nvSpPr>
        <p:spPr>
          <a:xfrm>
            <a:off x="5505651" y="5213321"/>
            <a:ext cx="71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Retail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3BE54E-D3B2-40D3-9571-751BFF90FA1C}"/>
              </a:ext>
            </a:extLst>
          </p:cNvPr>
          <p:cNvSpPr/>
          <p:nvPr/>
        </p:nvSpPr>
        <p:spPr>
          <a:xfrm rot="20696646">
            <a:off x="3249922" y="5237940"/>
            <a:ext cx="2053978" cy="8665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C1DEE-77BD-4DAE-A0C2-83BD6953DE7F}"/>
              </a:ext>
            </a:extLst>
          </p:cNvPr>
          <p:cNvSpPr txBox="1"/>
          <p:nvPr/>
        </p:nvSpPr>
        <p:spPr>
          <a:xfrm rot="20270788">
            <a:off x="3627559" y="5294902"/>
            <a:ext cx="1348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Both sectors</a:t>
            </a:r>
          </a:p>
          <a:p>
            <a:pPr algn="ctr"/>
            <a:r>
              <a:rPr lang="en-US" dirty="0"/>
              <a:t>4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18F541-FA2B-453B-9C89-DB2F7DCDAEA5}"/>
              </a:ext>
            </a:extLst>
          </p:cNvPr>
          <p:cNvSpPr/>
          <p:nvPr/>
        </p:nvSpPr>
        <p:spPr>
          <a:xfrm>
            <a:off x="4408371" y="2503618"/>
            <a:ext cx="2002054" cy="9253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723C9A-D103-472E-A2BC-6F96192BC130}"/>
              </a:ext>
            </a:extLst>
          </p:cNvPr>
          <p:cNvSpPr txBox="1"/>
          <p:nvPr/>
        </p:nvSpPr>
        <p:spPr>
          <a:xfrm>
            <a:off x="4516630" y="2673571"/>
            <a:ext cx="1978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Food and Beverage</a:t>
            </a:r>
          </a:p>
          <a:p>
            <a:pPr algn="ctr"/>
            <a:r>
              <a:rPr lang="en-US" dirty="0"/>
              <a:t>9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DE7C57-FAAC-4555-B009-D7E53F7A0A03}"/>
              </a:ext>
            </a:extLst>
          </p:cNvPr>
          <p:cNvSpPr/>
          <p:nvPr/>
        </p:nvSpPr>
        <p:spPr>
          <a:xfrm rot="20362703">
            <a:off x="4932060" y="3065225"/>
            <a:ext cx="954035" cy="2300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62C943D-605A-4784-A6E2-1941A4CDCE41}"/>
              </a:ext>
            </a:extLst>
          </p:cNvPr>
          <p:cNvSpPr txBox="1"/>
          <p:nvPr/>
        </p:nvSpPr>
        <p:spPr>
          <a:xfrm rot="3759831">
            <a:off x="4734758" y="3880217"/>
            <a:ext cx="1348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Both sectors</a:t>
            </a:r>
          </a:p>
          <a:p>
            <a:pPr algn="ctr"/>
            <a:r>
              <a:rPr lang="en-US" dirty="0"/>
              <a:t>5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823684-1F5D-4DE8-8159-A2C5E41CD665}"/>
              </a:ext>
            </a:extLst>
          </p:cNvPr>
          <p:cNvSpPr/>
          <p:nvPr/>
        </p:nvSpPr>
        <p:spPr>
          <a:xfrm>
            <a:off x="8946682" y="3599847"/>
            <a:ext cx="2497756" cy="1225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06433F-3543-4626-8F78-F7290AC288FA}"/>
              </a:ext>
            </a:extLst>
          </p:cNvPr>
          <p:cNvSpPr txBox="1"/>
          <p:nvPr/>
        </p:nvSpPr>
        <p:spPr>
          <a:xfrm>
            <a:off x="9076623" y="4065820"/>
            <a:ext cx="2331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Residential+Hospitality</a:t>
            </a:r>
            <a:endParaRPr lang="en-US" dirty="0"/>
          </a:p>
          <a:p>
            <a:pPr algn="ctr"/>
            <a:r>
              <a:rPr lang="en-US" dirty="0"/>
              <a:t>18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1479832-7F60-40C2-B097-44C7AE69F14A}"/>
              </a:ext>
            </a:extLst>
          </p:cNvPr>
          <p:cNvSpPr/>
          <p:nvPr/>
        </p:nvSpPr>
        <p:spPr>
          <a:xfrm>
            <a:off x="8354727" y="2045368"/>
            <a:ext cx="2141621" cy="9253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01F165-70B4-4D75-A213-DE65C5D12816}"/>
              </a:ext>
            </a:extLst>
          </p:cNvPr>
          <p:cNvSpPr txBox="1"/>
          <p:nvPr/>
        </p:nvSpPr>
        <p:spPr>
          <a:xfrm>
            <a:off x="8768614" y="2296866"/>
            <a:ext cx="13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Construction</a:t>
            </a:r>
          </a:p>
          <a:p>
            <a:pPr algn="ctr"/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8427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9783-5875-4211-8D61-9A3E03D6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389" y="365126"/>
            <a:ext cx="10824411" cy="813970"/>
          </a:xfrm>
        </p:spPr>
        <p:txBody>
          <a:bodyPr/>
          <a:lstStyle/>
          <a:p>
            <a:r>
              <a:rPr lang="en-US" dirty="0"/>
              <a:t>How should I use this information?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2361E-BB9B-4EB7-B5C4-E0B116C0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51F12-79F1-4180-B0CF-853F8F8881FE}"/>
              </a:ext>
            </a:extLst>
          </p:cNvPr>
          <p:cNvSpPr txBox="1"/>
          <p:nvPr/>
        </p:nvSpPr>
        <p:spPr>
          <a:xfrm>
            <a:off x="312821" y="1530417"/>
            <a:ext cx="1096879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Develop within cluster links to expand technology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Collaborate within a cluster across products offered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Expand from one cluster to adjacent industry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Collaborate with companies in an independent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Compete within a cluster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How can we assist ?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55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D4D7F-84C3-460D-8A06-47B3FD79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58" y="365126"/>
            <a:ext cx="10607842" cy="895784"/>
          </a:xfrm>
        </p:spPr>
        <p:txBody>
          <a:bodyPr/>
          <a:lstStyle/>
          <a:p>
            <a:r>
              <a:rPr lang="en-US" dirty="0"/>
              <a:t>Cluster based on equipment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AACDD-38AE-45FF-B481-DD62E890F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F8C70-468F-4771-A822-0D2A470B0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18" y="2347857"/>
            <a:ext cx="11944964" cy="21622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679C02E-99BF-4488-B61E-AD28EC8C8A44}"/>
              </a:ext>
            </a:extLst>
          </p:cNvPr>
          <p:cNvSpPr/>
          <p:nvPr/>
        </p:nvSpPr>
        <p:spPr>
          <a:xfrm>
            <a:off x="1819175" y="3830855"/>
            <a:ext cx="529389" cy="9240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B6F12A-1B01-4532-A1B0-C2442CC27034}"/>
              </a:ext>
            </a:extLst>
          </p:cNvPr>
          <p:cNvSpPr/>
          <p:nvPr/>
        </p:nvSpPr>
        <p:spPr>
          <a:xfrm>
            <a:off x="5240956" y="3720165"/>
            <a:ext cx="855044" cy="12705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91F76A-2B1C-42EB-889A-378212C9FB69}"/>
              </a:ext>
            </a:extLst>
          </p:cNvPr>
          <p:cNvSpPr/>
          <p:nvPr/>
        </p:nvSpPr>
        <p:spPr>
          <a:xfrm>
            <a:off x="8335478" y="3720164"/>
            <a:ext cx="1669983" cy="108765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9E370B2-FBD0-4112-82AB-C8F5648D797D}"/>
              </a:ext>
            </a:extLst>
          </p:cNvPr>
          <p:cNvSpPr/>
          <p:nvPr/>
        </p:nvSpPr>
        <p:spPr>
          <a:xfrm>
            <a:off x="10761044" y="3643162"/>
            <a:ext cx="1430956" cy="10395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81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5CDED-687C-46C5-AA31-B497A7E8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use equipment clusters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C2C8F-B034-4B77-B534-44F013C80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technology choices, knowledge acquisition</a:t>
            </a:r>
          </a:p>
          <a:p>
            <a:r>
              <a:rPr lang="en-US" dirty="0"/>
              <a:t>Share training costs for improving skills</a:t>
            </a:r>
          </a:p>
          <a:p>
            <a:r>
              <a:rPr lang="en-US" dirty="0"/>
              <a:t>Share maintenance information to improve performance</a:t>
            </a:r>
          </a:p>
          <a:p>
            <a:r>
              <a:rPr lang="en-US" dirty="0"/>
              <a:t>Share capacity with others in a different industry</a:t>
            </a:r>
          </a:p>
          <a:p>
            <a:r>
              <a:rPr lang="en-US" dirty="0"/>
              <a:t>Collaborate to go after more complex contracts or products</a:t>
            </a:r>
          </a:p>
          <a:p>
            <a:r>
              <a:rPr lang="en-US" dirty="0"/>
              <a:t>How can we assist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6E1AB-86FB-4AA8-8131-254849054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0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27F07-D387-4523-BD9A-E9C095D1D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33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0D9EC-FC27-4359-A844-648C06F73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3848"/>
            <a:ext cx="10515600" cy="4863115"/>
          </a:xfrm>
        </p:spPr>
        <p:txBody>
          <a:bodyPr/>
          <a:lstStyle/>
          <a:p>
            <a:r>
              <a:rPr lang="en-US" dirty="0"/>
              <a:t>Exploring Product Opportunities –  TP^3</a:t>
            </a:r>
          </a:p>
          <a:p>
            <a:r>
              <a:rPr lang="en-US" dirty="0"/>
              <a:t>The Supply Chain Tool showcases local capabilities</a:t>
            </a:r>
          </a:p>
          <a:p>
            <a:r>
              <a:rPr lang="en-US" dirty="0"/>
              <a:t>The data in the tool enables exploration of product opportunities </a:t>
            </a:r>
          </a:p>
          <a:p>
            <a:r>
              <a:rPr lang="en-US" dirty="0"/>
              <a:t>Collaboration</a:t>
            </a:r>
          </a:p>
          <a:p>
            <a:r>
              <a:rPr lang="en-US" dirty="0"/>
              <a:t>Benchmarking</a:t>
            </a:r>
          </a:p>
          <a:p>
            <a:r>
              <a:rPr lang="en-US" dirty="0"/>
              <a:t>Improving Skills</a:t>
            </a:r>
          </a:p>
          <a:p>
            <a:r>
              <a:rPr lang="en-US" b="1" dirty="0"/>
              <a:t>Let’s discuss how we can leverage the data in the Supply Chain Tool to explore product opportunities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0D940-3AEB-46A8-B536-9296133E3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23F90D-3D84-4CAE-95BA-5FC481E3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B3FD69-0FF2-4B8D-9765-F8B4646023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Ananth Iyer</a:t>
            </a:r>
          </a:p>
          <a:p>
            <a:r>
              <a:rPr lang="en-US" dirty="0">
                <a:hlinkClick r:id="rId2"/>
              </a:rPr>
              <a:t>aiyer@purdue.edu</a:t>
            </a:r>
            <a:endParaRPr lang="en-US" dirty="0"/>
          </a:p>
          <a:p>
            <a:r>
              <a:rPr lang="en-US" dirty="0">
                <a:hlinkClick r:id="rId3"/>
              </a:rPr>
              <a:t>dunlops@purdue.edu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14C9E-84EE-4E83-BA65-26354D14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6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700C6-F706-4AAA-BDEC-D10655BC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760D6-611C-46AC-9F81-0225F3C60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As we recover from the pandemic, what product opportunities should our company pursue given</a:t>
            </a:r>
          </a:p>
          <a:p>
            <a:r>
              <a:rPr lang="en-US" dirty="0"/>
              <a:t>Our Equipment</a:t>
            </a:r>
          </a:p>
          <a:p>
            <a:r>
              <a:rPr lang="en-US" dirty="0"/>
              <a:t>Our people and their skills</a:t>
            </a:r>
          </a:p>
          <a:p>
            <a:r>
              <a:rPr lang="en-US" dirty="0"/>
              <a:t>Our certifications</a:t>
            </a:r>
          </a:p>
          <a:p>
            <a:r>
              <a:rPr lang="en-US" dirty="0"/>
              <a:t>Our capacity…..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8EC0B-4A1B-4CBE-B8E9-E6E54E9B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32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669D8-8D9A-4B6B-A5C8-4DA633FFD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771" y="365125"/>
            <a:ext cx="10603029" cy="73215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0D284-22FA-4BAC-9F52-705FF2A68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06" y="1222408"/>
            <a:ext cx="10665594" cy="4954555"/>
          </a:xfrm>
        </p:spPr>
        <p:txBody>
          <a:bodyPr/>
          <a:lstStyle/>
          <a:p>
            <a:r>
              <a:rPr lang="en-US" dirty="0"/>
              <a:t>Supply Chain Tool</a:t>
            </a:r>
          </a:p>
          <a:p>
            <a:r>
              <a:rPr lang="en-US" dirty="0"/>
              <a:t>Understanding company similarity – Industries served, Equipment possessed </a:t>
            </a:r>
          </a:p>
          <a:p>
            <a:r>
              <a:rPr lang="en-US" dirty="0"/>
              <a:t>Dendrogram to develop clusters</a:t>
            </a:r>
          </a:p>
          <a:p>
            <a:r>
              <a:rPr lang="en-US" dirty="0"/>
              <a:t>Insights from Industry clusters </a:t>
            </a:r>
          </a:p>
          <a:p>
            <a:r>
              <a:rPr lang="en-US" dirty="0"/>
              <a:t>Insights from Equipment clusters</a:t>
            </a:r>
          </a:p>
          <a:p>
            <a:r>
              <a:rPr lang="en-US" dirty="0"/>
              <a:t>Collaboration Ideas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70797-2038-4BA6-A1FD-90BB0C4C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2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283171-AFE7-4980-B23C-C8F6879F2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06" y="542776"/>
            <a:ext cx="11916387" cy="577244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6B73DD-F80C-476C-8BD5-224491A3A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3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problem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2270125"/>
            <a:ext cx="10515600" cy="4351338"/>
          </a:xfrm>
        </p:spPr>
        <p:txBody>
          <a:bodyPr/>
          <a:lstStyle/>
          <a:p>
            <a:r>
              <a:rPr lang="en-US" dirty="0"/>
              <a:t>Example: </a:t>
            </a:r>
            <a:r>
              <a:rPr lang="en-US" dirty="0" err="1"/>
              <a:t>Oerlikon</a:t>
            </a:r>
            <a:r>
              <a:rPr lang="en-US" dirty="0"/>
              <a:t> Fairfield</a:t>
            </a:r>
          </a:p>
          <a:p>
            <a:r>
              <a:rPr lang="en-US" sz="2000" dirty="0"/>
              <a:t>URL </a:t>
            </a:r>
            <a:r>
              <a:rPr lang="en-US" sz="2000" dirty="0">
                <a:hlinkClick r:id="rId2"/>
              </a:rPr>
              <a:t>https://www.oerlikon.com/fairfield/eng</a:t>
            </a:r>
            <a:endParaRPr lang="en-US" sz="2000" dirty="0"/>
          </a:p>
          <a:p>
            <a:r>
              <a:rPr lang="en-US" dirty="0"/>
              <a:t>Large numbers of </a:t>
            </a:r>
            <a:r>
              <a:rPr lang="en-US" dirty="0" err="1"/>
              <a:t>weblinks</a:t>
            </a:r>
            <a:r>
              <a:rPr lang="en-US" dirty="0"/>
              <a:t> (441 </a:t>
            </a:r>
            <a:r>
              <a:rPr lang="en-US" dirty="0" err="1"/>
              <a:t>weblinks</a:t>
            </a:r>
            <a:r>
              <a:rPr lang="en-US" dirty="0"/>
              <a:t>)</a:t>
            </a:r>
          </a:p>
          <a:p>
            <a:r>
              <a:rPr lang="en-US" dirty="0"/>
              <a:t>Many pages of raw data (602 pages)</a:t>
            </a:r>
          </a:p>
          <a:p>
            <a:r>
              <a:rPr lang="en-US" dirty="0"/>
              <a:t>Several individual searches to get an answer</a:t>
            </a:r>
          </a:p>
          <a:p>
            <a:r>
              <a:rPr lang="en-US" dirty="0"/>
              <a:t>Context dependent interpretation </a:t>
            </a:r>
          </a:p>
          <a:p>
            <a:r>
              <a:rPr lang="en-US" dirty="0"/>
              <a:t>Long run time (over 3 hours for one company)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575" y="0"/>
            <a:ext cx="5536425" cy="313970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19CE-40D8-4540-B6A6-4981EDBB12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48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87AB1-AA23-4C20-AAF3-E29A1C488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Step By Step Process  </a:t>
            </a:r>
            <a:endParaRPr lang="en-US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FAE860E-4A91-4F6B-B1A7-6A0E338F41E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19CE-40D8-4540-B6A6-4981EDBB12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9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Companies are located at all levels of the supply chain</a:t>
            </a:r>
          </a:p>
          <a:p>
            <a:r>
              <a:rPr lang="en-US" dirty="0"/>
              <a:t>They are spread across the 10 counties</a:t>
            </a:r>
          </a:p>
          <a:p>
            <a:r>
              <a:rPr lang="en-US" dirty="0"/>
              <a:t>Most of the companies have a web presence</a:t>
            </a:r>
          </a:p>
          <a:p>
            <a:r>
              <a:rPr lang="en-US" dirty="0"/>
              <a:t>They have a diverse set of equipment</a:t>
            </a:r>
          </a:p>
          <a:p>
            <a:r>
              <a:rPr lang="en-US" dirty="0"/>
              <a:t>Many of the companies provide certifications</a:t>
            </a:r>
          </a:p>
          <a:p>
            <a:r>
              <a:rPr lang="en-US" dirty="0"/>
              <a:t>Product descriptions are nonstandard and need sematic search to be effective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19CE-40D8-4540-B6A6-4981EDBB12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23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06" y="365126"/>
            <a:ext cx="10665594" cy="1001662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888" y="1400476"/>
            <a:ext cx="10862912" cy="39848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Developed 151 attribute values for the 278 companies in the WHIN region</a:t>
            </a:r>
          </a:p>
          <a:p>
            <a:r>
              <a:rPr lang="en-US" dirty="0"/>
              <a:t>Cover industries, products, equipment, certifications</a:t>
            </a:r>
          </a:p>
          <a:p>
            <a:r>
              <a:rPr lang="en-US" dirty="0"/>
              <a:t>Create clusters of companies </a:t>
            </a:r>
          </a:p>
          <a:p>
            <a:r>
              <a:rPr lang="en-US" dirty="0"/>
              <a:t>Explore subsets of companies with required set of capabilities for new industry</a:t>
            </a:r>
          </a:p>
          <a:p>
            <a:r>
              <a:rPr lang="en-US" dirty="0"/>
              <a:t>Find ways to assist LEDOs, procurement managers and companies to work to explore opportunities</a:t>
            </a:r>
          </a:p>
          <a:p>
            <a:r>
              <a:rPr lang="en-US" dirty="0"/>
              <a:t>Next up – clustering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A19CE-40D8-4540-B6A6-4981EDBB12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3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53D74-1502-4CCF-98B2-B61CD86B8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0488-4A31-44AE-8550-CE809582713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1D3A7A-B59B-45A0-81F1-E9818704F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5480"/>
              </p:ext>
            </p:extLst>
          </p:nvPr>
        </p:nvGraphicFramePr>
        <p:xfrm>
          <a:off x="827772" y="1010653"/>
          <a:ext cx="10130583" cy="4658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7285">
                  <a:extLst>
                    <a:ext uri="{9D8B030D-6E8A-4147-A177-3AD203B41FA5}">
                      <a16:colId xmlns:a16="http://schemas.microsoft.com/office/drawing/2014/main" val="3070212572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86790424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2515187502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714679384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2220949040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3257548117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1828564009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2412299525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3709744793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216502852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4088059583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2782585136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1003453276"/>
                    </a:ext>
                  </a:extLst>
                </a:gridCol>
                <a:gridCol w="727946">
                  <a:extLst>
                    <a:ext uri="{9D8B030D-6E8A-4147-A177-3AD203B41FA5}">
                      <a16:colId xmlns:a16="http://schemas.microsoft.com/office/drawing/2014/main" val="1446153794"/>
                    </a:ext>
                  </a:extLst>
                </a:gridCol>
              </a:tblGrid>
              <a:tr h="4687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A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C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G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H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I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J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K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M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N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O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extLst>
                  <a:ext uri="{0D108BD9-81ED-4DB2-BD59-A6C34878D82A}">
                    <a16:rowId xmlns:a16="http://schemas.microsoft.com/office/drawing/2014/main" val="2054379996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20683128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810681619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449360123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704053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48989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064544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733773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201326430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332872702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835223923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687524462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331763732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982890833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15748308"/>
                  </a:ext>
                </a:extLst>
              </a:tr>
              <a:tr h="2793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80582122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83CA937-899E-48BA-B598-A5FD4B6628C0}"/>
              </a:ext>
            </a:extLst>
          </p:cNvPr>
          <p:cNvSpPr txBox="1"/>
          <p:nvPr/>
        </p:nvSpPr>
        <p:spPr>
          <a:xfrm rot="16200000">
            <a:off x="-829896" y="2417124"/>
            <a:ext cx="23004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Companies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951A4D-A2C0-4C5C-A10F-9EAE14E81B5A}"/>
              </a:ext>
            </a:extLst>
          </p:cNvPr>
          <p:cNvSpPr txBox="1"/>
          <p:nvPr/>
        </p:nvSpPr>
        <p:spPr>
          <a:xfrm>
            <a:off x="5106203" y="206943"/>
            <a:ext cx="1901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Attributes</a:t>
            </a:r>
            <a:r>
              <a:rPr lang="en-US" dirty="0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E980FD4-36E4-44A8-9E81-F89050AF7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96285"/>
              </p:ext>
            </p:extLst>
          </p:nvPr>
        </p:nvGraphicFramePr>
        <p:xfrm>
          <a:off x="827771" y="2251831"/>
          <a:ext cx="10130582" cy="12807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3613">
                  <a:extLst>
                    <a:ext uri="{9D8B030D-6E8A-4147-A177-3AD203B41FA5}">
                      <a16:colId xmlns:a16="http://schemas.microsoft.com/office/drawing/2014/main" val="1717638860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1097058892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21938589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1349190665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3698155801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453950966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3144762789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4255763328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169316160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1930951988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2332204057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2351022396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2647961243"/>
                    </a:ext>
                  </a:extLst>
                </a:gridCol>
                <a:gridCol w="723613">
                  <a:extLst>
                    <a:ext uri="{9D8B030D-6E8A-4147-A177-3AD203B41FA5}">
                      <a16:colId xmlns:a16="http://schemas.microsoft.com/office/drawing/2014/main" val="4211277573"/>
                    </a:ext>
                  </a:extLst>
                </a:gridCol>
              </a:tblGrid>
              <a:tr h="15699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N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vert="vert270" anchor="b"/>
                </a:tc>
                <a:extLst>
                  <a:ext uri="{0D108BD9-81ED-4DB2-BD59-A6C34878D82A}">
                    <a16:rowId xmlns:a16="http://schemas.microsoft.com/office/drawing/2014/main" val="867156643"/>
                  </a:ext>
                </a:extLst>
              </a:tr>
              <a:tr h="2550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95644"/>
                  </a:ext>
                </a:extLst>
              </a:tr>
              <a:tr h="2550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4677638"/>
                  </a:ext>
                </a:extLst>
              </a:tr>
              <a:tr h="2550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165148"/>
                  </a:ext>
                </a:extLst>
              </a:tr>
              <a:tr h="25504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x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26615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79366FD-E116-4AE7-A37F-7FDF77BC2AE5}"/>
              </a:ext>
            </a:extLst>
          </p:cNvPr>
          <p:cNvSpPr txBox="1"/>
          <p:nvPr/>
        </p:nvSpPr>
        <p:spPr>
          <a:xfrm>
            <a:off x="3513221" y="6217920"/>
            <a:ext cx="352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 set of firms with attributes</a:t>
            </a:r>
          </a:p>
        </p:txBody>
      </p:sp>
    </p:spTree>
    <p:extLst>
      <p:ext uri="{BB962C8B-B14F-4D97-AF65-F5344CB8AC3E}">
        <p14:creationId xmlns:p14="http://schemas.microsoft.com/office/powerpoint/2010/main" val="3431476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1004</Words>
  <Application>Microsoft Office PowerPoint</Application>
  <PresentationFormat>Widescreen</PresentationFormat>
  <Paragraphs>611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TP^3 – Product Opportunities</vt:lpstr>
      <vt:lpstr>The Question</vt:lpstr>
      <vt:lpstr>Agenda</vt:lpstr>
      <vt:lpstr>PowerPoint Presentation</vt:lpstr>
      <vt:lpstr>What is the problem ?</vt:lpstr>
      <vt:lpstr>Step By Step Process  </vt:lpstr>
      <vt:lpstr>What have we learned ?</vt:lpstr>
      <vt:lpstr>Next Steps</vt:lpstr>
      <vt:lpstr>PowerPoint Presentation</vt:lpstr>
      <vt:lpstr>Similarity between companies</vt:lpstr>
      <vt:lpstr>PowerPoint Presentation</vt:lpstr>
      <vt:lpstr>Cluster companies based on Industries served</vt:lpstr>
      <vt:lpstr>How should I use this information?</vt:lpstr>
      <vt:lpstr>Cluster based on equipment</vt:lpstr>
      <vt:lpstr>How do you use equipment clusters ?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TP^3 – Product Opportunities</dc:title>
  <dc:creator>Iyer, Ananth V</dc:creator>
  <cp:lastModifiedBy>Allwes, Heidi M</cp:lastModifiedBy>
  <cp:revision>16</cp:revision>
  <dcterms:created xsi:type="dcterms:W3CDTF">2020-09-16T01:33:24Z</dcterms:created>
  <dcterms:modified xsi:type="dcterms:W3CDTF">2020-10-13T19:39:59Z</dcterms:modified>
</cp:coreProperties>
</file>